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4" r:id="rId5"/>
  </p:sldMasterIdLst>
  <p:notesMasterIdLst>
    <p:notesMasterId r:id="rId27"/>
  </p:notesMasterIdLst>
  <p:sldIdLst>
    <p:sldId id="285" r:id="rId6"/>
    <p:sldId id="306" r:id="rId7"/>
    <p:sldId id="268" r:id="rId8"/>
    <p:sldId id="259" r:id="rId9"/>
    <p:sldId id="269" r:id="rId10"/>
    <p:sldId id="270" r:id="rId11"/>
    <p:sldId id="272" r:id="rId12"/>
    <p:sldId id="271" r:id="rId13"/>
    <p:sldId id="297" r:id="rId14"/>
    <p:sldId id="288" r:id="rId15"/>
    <p:sldId id="298" r:id="rId16"/>
    <p:sldId id="299" r:id="rId17"/>
    <p:sldId id="300" r:id="rId18"/>
    <p:sldId id="301" r:id="rId19"/>
    <p:sldId id="292" r:id="rId20"/>
    <p:sldId id="293" r:id="rId21"/>
    <p:sldId id="304" r:id="rId22"/>
    <p:sldId id="302" r:id="rId23"/>
    <p:sldId id="303" r:id="rId24"/>
    <p:sldId id="305" r:id="rId25"/>
    <p:sldId id="29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BC3DCA-5E3A-D47A-2372-A339BD13BECB}" v="2" dt="2024-04-11T15:17:30.437"/>
    <p1510:client id="{6F42A681-A5E3-4535-8967-B1E7983CB1D4}" v="997" dt="2024-04-09T20:32:25.295"/>
    <p1510:client id="{9CF7F48D-3C76-5978-7248-2268D9EF0511}" v="101" dt="2024-04-11T15:52:36.499"/>
    <p1510:client id="{D9A45E3A-7970-851A-6985-5DA3E06C499F}" v="2" dt="2024-04-11T15:47:14.078"/>
    <p1510:client id="{DE23D392-1D74-3F51-9522-D91BB758326C}" v="6" dt="2024-04-11T15:42:39.4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D5B9F1-8765-456C-BD37-82FF8DB5866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5821ACF-0655-4A26-85B4-5FA79E2E799A}">
      <dgm:prSet/>
      <dgm:spPr/>
      <dgm:t>
        <a:bodyPr/>
        <a:lstStyle/>
        <a:p>
          <a:r>
            <a:rPr lang="en-US" b="0" i="0"/>
            <a:t>$2000 tax credit for homeowners installing a new heat pump and a 30% tax credit for installing a residential solar system</a:t>
          </a:r>
          <a:endParaRPr lang="en-US"/>
        </a:p>
      </dgm:t>
    </dgm:pt>
    <dgm:pt modelId="{6FEEADE9-C1D1-4CB5-AF21-D4F52547E8CB}" type="parTrans" cxnId="{567A428C-879A-47A2-972A-98A04489F921}">
      <dgm:prSet/>
      <dgm:spPr/>
      <dgm:t>
        <a:bodyPr/>
        <a:lstStyle/>
        <a:p>
          <a:endParaRPr lang="en-US"/>
        </a:p>
      </dgm:t>
    </dgm:pt>
    <dgm:pt modelId="{84E47017-3287-4127-A411-7248263C766D}" type="sibTrans" cxnId="{567A428C-879A-47A2-972A-98A04489F921}">
      <dgm:prSet/>
      <dgm:spPr/>
      <dgm:t>
        <a:bodyPr/>
        <a:lstStyle/>
        <a:p>
          <a:endParaRPr lang="en-US"/>
        </a:p>
      </dgm:t>
    </dgm:pt>
    <dgm:pt modelId="{6DF8E3D7-D6F0-42E4-BC09-844F818FBBBD}">
      <dgm:prSet/>
      <dgm:spPr/>
      <dgm:t>
        <a:bodyPr/>
        <a:lstStyle/>
        <a:p>
          <a:r>
            <a:rPr lang="en-US" b="0" i="0"/>
            <a:t>Tax credits ranging from $2,500-$7,500 for both individuals and businesses that purchase electric vehicles</a:t>
          </a:r>
          <a:endParaRPr lang="en-US"/>
        </a:p>
      </dgm:t>
    </dgm:pt>
    <dgm:pt modelId="{17B821B3-2C03-44A0-98C3-71457583375B}" type="parTrans" cxnId="{315F2B41-B3B4-4F60-AFF2-1C4A50307AE8}">
      <dgm:prSet/>
      <dgm:spPr/>
      <dgm:t>
        <a:bodyPr/>
        <a:lstStyle/>
        <a:p>
          <a:endParaRPr lang="en-US"/>
        </a:p>
      </dgm:t>
    </dgm:pt>
    <dgm:pt modelId="{2B36493E-27F9-4CFA-A0A3-97410A49B4F4}" type="sibTrans" cxnId="{315F2B41-B3B4-4F60-AFF2-1C4A50307AE8}">
      <dgm:prSet/>
      <dgm:spPr/>
      <dgm:t>
        <a:bodyPr/>
        <a:lstStyle/>
        <a:p>
          <a:endParaRPr lang="en-US"/>
        </a:p>
      </dgm:t>
    </dgm:pt>
    <dgm:pt modelId="{0171D61A-8402-45BE-B96B-DFF6BC7DBBCD}">
      <dgm:prSet/>
      <dgm:spPr/>
      <dgm:t>
        <a:bodyPr/>
        <a:lstStyle/>
        <a:p>
          <a:r>
            <a:rPr lang="en-US" b="0" i="0"/>
            <a:t>292 infrastructure and manufacturing projects and over $100 </a:t>
          </a:r>
          <a:r>
            <a:rPr lang="en-US" b="0" i="1"/>
            <a:t>trillion</a:t>
          </a:r>
          <a:r>
            <a:rPr lang="en-US" b="0" i="0"/>
            <a:t> of investment in renewable energy technology</a:t>
          </a:r>
          <a:endParaRPr lang="en-US"/>
        </a:p>
      </dgm:t>
    </dgm:pt>
    <dgm:pt modelId="{9C2B8805-EABE-4F24-91D0-844A074C18EB}" type="parTrans" cxnId="{1FD26C17-4506-44C9-8154-A3BEBA349B07}">
      <dgm:prSet/>
      <dgm:spPr/>
      <dgm:t>
        <a:bodyPr/>
        <a:lstStyle/>
        <a:p>
          <a:endParaRPr lang="en-US"/>
        </a:p>
      </dgm:t>
    </dgm:pt>
    <dgm:pt modelId="{ECA12174-9170-456B-B81F-07DF9F2D3A99}" type="sibTrans" cxnId="{1FD26C17-4506-44C9-8154-A3BEBA349B07}">
      <dgm:prSet/>
      <dgm:spPr/>
      <dgm:t>
        <a:bodyPr/>
        <a:lstStyle/>
        <a:p>
          <a:endParaRPr lang="en-US"/>
        </a:p>
      </dgm:t>
    </dgm:pt>
    <dgm:pt modelId="{F5626FFE-9AF5-4390-BA7C-2DAFCAD9FD22}" type="pres">
      <dgm:prSet presAssocID="{57D5B9F1-8765-456C-BD37-82FF8DB5866A}" presName="root" presStyleCnt="0">
        <dgm:presLayoutVars>
          <dgm:dir/>
          <dgm:resizeHandles val="exact"/>
        </dgm:presLayoutVars>
      </dgm:prSet>
      <dgm:spPr/>
    </dgm:pt>
    <dgm:pt modelId="{B8A79240-89BF-45DA-8E30-3569116946A7}" type="pres">
      <dgm:prSet presAssocID="{E5821ACF-0655-4A26-85B4-5FA79E2E799A}" presName="compNode" presStyleCnt="0"/>
      <dgm:spPr/>
    </dgm:pt>
    <dgm:pt modelId="{3B3E6908-B6EC-4BEA-AB66-0E0D24902B5F}" type="pres">
      <dgm:prSet presAssocID="{E5821ACF-0655-4A26-85B4-5FA79E2E799A}" presName="bgRect" presStyleLbl="bgShp" presStyleIdx="0" presStyleCnt="3"/>
      <dgm:spPr/>
    </dgm:pt>
    <dgm:pt modelId="{A78D96B8-ABE7-4C1D-AC26-F370654F6B71}" type="pres">
      <dgm:prSet presAssocID="{E5821ACF-0655-4A26-85B4-5FA79E2E799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use"/>
        </a:ext>
      </dgm:extLst>
    </dgm:pt>
    <dgm:pt modelId="{94745FEC-96E1-441F-B9E7-B1357518BB8C}" type="pres">
      <dgm:prSet presAssocID="{E5821ACF-0655-4A26-85B4-5FA79E2E799A}" presName="spaceRect" presStyleCnt="0"/>
      <dgm:spPr/>
    </dgm:pt>
    <dgm:pt modelId="{69886462-E56D-434E-A90A-0F38B5F5A9D8}" type="pres">
      <dgm:prSet presAssocID="{E5821ACF-0655-4A26-85B4-5FA79E2E799A}" presName="parTx" presStyleLbl="revTx" presStyleIdx="0" presStyleCnt="3">
        <dgm:presLayoutVars>
          <dgm:chMax val="0"/>
          <dgm:chPref val="0"/>
        </dgm:presLayoutVars>
      </dgm:prSet>
      <dgm:spPr/>
    </dgm:pt>
    <dgm:pt modelId="{B33A6E7E-9E1D-4652-B052-886F359BB444}" type="pres">
      <dgm:prSet presAssocID="{84E47017-3287-4127-A411-7248263C766D}" presName="sibTrans" presStyleCnt="0"/>
      <dgm:spPr/>
    </dgm:pt>
    <dgm:pt modelId="{72B35031-7C07-4DFF-AB41-6DCC053FBD6D}" type="pres">
      <dgm:prSet presAssocID="{6DF8E3D7-D6F0-42E4-BC09-844F818FBBBD}" presName="compNode" presStyleCnt="0"/>
      <dgm:spPr/>
    </dgm:pt>
    <dgm:pt modelId="{EF8953DC-1BE4-4537-855B-0C606355C318}" type="pres">
      <dgm:prSet presAssocID="{6DF8E3D7-D6F0-42E4-BC09-844F818FBBBD}" presName="bgRect" presStyleLbl="bgShp" presStyleIdx="1" presStyleCnt="3"/>
      <dgm:spPr/>
    </dgm:pt>
    <dgm:pt modelId="{5BE8C77B-76D8-4E41-9FA1-F8191454B713}" type="pres">
      <dgm:prSet presAssocID="{6DF8E3D7-D6F0-42E4-BC09-844F818FBBB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r"/>
        </a:ext>
      </dgm:extLst>
    </dgm:pt>
    <dgm:pt modelId="{2070A014-3318-4B43-A77E-CEB61DFBEF4E}" type="pres">
      <dgm:prSet presAssocID="{6DF8E3D7-D6F0-42E4-BC09-844F818FBBBD}" presName="spaceRect" presStyleCnt="0"/>
      <dgm:spPr/>
    </dgm:pt>
    <dgm:pt modelId="{B6E17647-C539-4059-9172-2FEA9BC894C8}" type="pres">
      <dgm:prSet presAssocID="{6DF8E3D7-D6F0-42E4-BC09-844F818FBBBD}" presName="parTx" presStyleLbl="revTx" presStyleIdx="1" presStyleCnt="3">
        <dgm:presLayoutVars>
          <dgm:chMax val="0"/>
          <dgm:chPref val="0"/>
        </dgm:presLayoutVars>
      </dgm:prSet>
      <dgm:spPr/>
    </dgm:pt>
    <dgm:pt modelId="{677A30BE-AF25-4F54-8220-980AA749598B}" type="pres">
      <dgm:prSet presAssocID="{2B36493E-27F9-4CFA-A0A3-97410A49B4F4}" presName="sibTrans" presStyleCnt="0"/>
      <dgm:spPr/>
    </dgm:pt>
    <dgm:pt modelId="{9DB2E126-B966-4C22-A825-BE684D3656A1}" type="pres">
      <dgm:prSet presAssocID="{0171D61A-8402-45BE-B96B-DFF6BC7DBBCD}" presName="compNode" presStyleCnt="0"/>
      <dgm:spPr/>
    </dgm:pt>
    <dgm:pt modelId="{C96E3C27-4450-4B7B-AA4E-6FBE2AF8EA66}" type="pres">
      <dgm:prSet presAssocID="{0171D61A-8402-45BE-B96B-DFF6BC7DBBCD}" presName="bgRect" presStyleLbl="bgShp" presStyleIdx="2" presStyleCnt="3"/>
      <dgm:spPr/>
    </dgm:pt>
    <dgm:pt modelId="{0FF933BF-6633-41B0-9E48-2D775996CEB6}" type="pres">
      <dgm:prSet presAssocID="{0171D61A-8402-45BE-B96B-DFF6BC7DBBC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indmill"/>
        </a:ext>
      </dgm:extLst>
    </dgm:pt>
    <dgm:pt modelId="{67695E8A-8C30-4FED-BE90-4AE5CEFADBF6}" type="pres">
      <dgm:prSet presAssocID="{0171D61A-8402-45BE-B96B-DFF6BC7DBBCD}" presName="spaceRect" presStyleCnt="0"/>
      <dgm:spPr/>
    </dgm:pt>
    <dgm:pt modelId="{646DC88B-3AE9-46A1-B5E4-3C299BD87145}" type="pres">
      <dgm:prSet presAssocID="{0171D61A-8402-45BE-B96B-DFF6BC7DBBCD}" presName="parTx" presStyleLbl="revTx" presStyleIdx="2" presStyleCnt="3">
        <dgm:presLayoutVars>
          <dgm:chMax val="0"/>
          <dgm:chPref val="0"/>
        </dgm:presLayoutVars>
      </dgm:prSet>
      <dgm:spPr/>
    </dgm:pt>
  </dgm:ptLst>
  <dgm:cxnLst>
    <dgm:cxn modelId="{1FD26C17-4506-44C9-8154-A3BEBA349B07}" srcId="{57D5B9F1-8765-456C-BD37-82FF8DB5866A}" destId="{0171D61A-8402-45BE-B96B-DFF6BC7DBBCD}" srcOrd="2" destOrd="0" parTransId="{9C2B8805-EABE-4F24-91D0-844A074C18EB}" sibTransId="{ECA12174-9170-456B-B81F-07DF9F2D3A99}"/>
    <dgm:cxn modelId="{315F2B41-B3B4-4F60-AFF2-1C4A50307AE8}" srcId="{57D5B9F1-8765-456C-BD37-82FF8DB5866A}" destId="{6DF8E3D7-D6F0-42E4-BC09-844F818FBBBD}" srcOrd="1" destOrd="0" parTransId="{17B821B3-2C03-44A0-98C3-71457583375B}" sibTransId="{2B36493E-27F9-4CFA-A0A3-97410A49B4F4}"/>
    <dgm:cxn modelId="{567A428C-879A-47A2-972A-98A04489F921}" srcId="{57D5B9F1-8765-456C-BD37-82FF8DB5866A}" destId="{E5821ACF-0655-4A26-85B4-5FA79E2E799A}" srcOrd="0" destOrd="0" parTransId="{6FEEADE9-C1D1-4CB5-AF21-D4F52547E8CB}" sibTransId="{84E47017-3287-4127-A411-7248263C766D}"/>
    <dgm:cxn modelId="{6A738490-6B4B-413F-984F-CBEEA4E6F9A7}" type="presOf" srcId="{0171D61A-8402-45BE-B96B-DFF6BC7DBBCD}" destId="{646DC88B-3AE9-46A1-B5E4-3C299BD87145}" srcOrd="0" destOrd="0" presId="urn:microsoft.com/office/officeart/2018/2/layout/IconVerticalSolidList"/>
    <dgm:cxn modelId="{EDDEC494-8964-499F-99C9-39D5939FDB61}" type="presOf" srcId="{E5821ACF-0655-4A26-85B4-5FA79E2E799A}" destId="{69886462-E56D-434E-A90A-0F38B5F5A9D8}" srcOrd="0" destOrd="0" presId="urn:microsoft.com/office/officeart/2018/2/layout/IconVerticalSolidList"/>
    <dgm:cxn modelId="{B7E4E6A6-288B-49F5-8D48-AB5AA4A7FD02}" type="presOf" srcId="{6DF8E3D7-D6F0-42E4-BC09-844F818FBBBD}" destId="{B6E17647-C539-4059-9172-2FEA9BC894C8}" srcOrd="0" destOrd="0" presId="urn:microsoft.com/office/officeart/2018/2/layout/IconVerticalSolidList"/>
    <dgm:cxn modelId="{66449DE6-AF74-4C62-8390-989AB2BFC711}" type="presOf" srcId="{57D5B9F1-8765-456C-BD37-82FF8DB5866A}" destId="{F5626FFE-9AF5-4390-BA7C-2DAFCAD9FD22}" srcOrd="0" destOrd="0" presId="urn:microsoft.com/office/officeart/2018/2/layout/IconVerticalSolidList"/>
    <dgm:cxn modelId="{A9669E81-D1F1-400D-9365-B88601C95B0C}" type="presParOf" srcId="{F5626FFE-9AF5-4390-BA7C-2DAFCAD9FD22}" destId="{B8A79240-89BF-45DA-8E30-3569116946A7}" srcOrd="0" destOrd="0" presId="urn:microsoft.com/office/officeart/2018/2/layout/IconVerticalSolidList"/>
    <dgm:cxn modelId="{4CF78309-B871-4F5E-A9E5-3640CA18A467}" type="presParOf" srcId="{B8A79240-89BF-45DA-8E30-3569116946A7}" destId="{3B3E6908-B6EC-4BEA-AB66-0E0D24902B5F}" srcOrd="0" destOrd="0" presId="urn:microsoft.com/office/officeart/2018/2/layout/IconVerticalSolidList"/>
    <dgm:cxn modelId="{0CBC7A75-8F0F-4A1F-B636-B0AAEEA46133}" type="presParOf" srcId="{B8A79240-89BF-45DA-8E30-3569116946A7}" destId="{A78D96B8-ABE7-4C1D-AC26-F370654F6B71}" srcOrd="1" destOrd="0" presId="urn:microsoft.com/office/officeart/2018/2/layout/IconVerticalSolidList"/>
    <dgm:cxn modelId="{DBB80A4F-9E16-4EBA-9CF0-61A9E6C7C6C5}" type="presParOf" srcId="{B8A79240-89BF-45DA-8E30-3569116946A7}" destId="{94745FEC-96E1-441F-B9E7-B1357518BB8C}" srcOrd="2" destOrd="0" presId="urn:microsoft.com/office/officeart/2018/2/layout/IconVerticalSolidList"/>
    <dgm:cxn modelId="{346DDC31-3A71-4BA7-B26B-9DC6BF9C11A9}" type="presParOf" srcId="{B8A79240-89BF-45DA-8E30-3569116946A7}" destId="{69886462-E56D-434E-A90A-0F38B5F5A9D8}" srcOrd="3" destOrd="0" presId="urn:microsoft.com/office/officeart/2018/2/layout/IconVerticalSolidList"/>
    <dgm:cxn modelId="{6DF2A837-85F2-4C2C-9752-08F1EBE9BA16}" type="presParOf" srcId="{F5626FFE-9AF5-4390-BA7C-2DAFCAD9FD22}" destId="{B33A6E7E-9E1D-4652-B052-886F359BB444}" srcOrd="1" destOrd="0" presId="urn:microsoft.com/office/officeart/2018/2/layout/IconVerticalSolidList"/>
    <dgm:cxn modelId="{F3391FD5-7EB0-464A-BE76-84F4EB03947D}" type="presParOf" srcId="{F5626FFE-9AF5-4390-BA7C-2DAFCAD9FD22}" destId="{72B35031-7C07-4DFF-AB41-6DCC053FBD6D}" srcOrd="2" destOrd="0" presId="urn:microsoft.com/office/officeart/2018/2/layout/IconVerticalSolidList"/>
    <dgm:cxn modelId="{E0679AFC-5DD1-45D8-9690-F839C6FBA60C}" type="presParOf" srcId="{72B35031-7C07-4DFF-AB41-6DCC053FBD6D}" destId="{EF8953DC-1BE4-4537-855B-0C606355C318}" srcOrd="0" destOrd="0" presId="urn:microsoft.com/office/officeart/2018/2/layout/IconVerticalSolidList"/>
    <dgm:cxn modelId="{C1D23461-E56A-41B6-8C9B-6C6EBC78E658}" type="presParOf" srcId="{72B35031-7C07-4DFF-AB41-6DCC053FBD6D}" destId="{5BE8C77B-76D8-4E41-9FA1-F8191454B713}" srcOrd="1" destOrd="0" presId="urn:microsoft.com/office/officeart/2018/2/layout/IconVerticalSolidList"/>
    <dgm:cxn modelId="{DE48FD4B-3C22-4D05-8860-904268B771C9}" type="presParOf" srcId="{72B35031-7C07-4DFF-AB41-6DCC053FBD6D}" destId="{2070A014-3318-4B43-A77E-CEB61DFBEF4E}" srcOrd="2" destOrd="0" presId="urn:microsoft.com/office/officeart/2018/2/layout/IconVerticalSolidList"/>
    <dgm:cxn modelId="{5C019378-CF2C-44B6-B61D-E855D4902E1C}" type="presParOf" srcId="{72B35031-7C07-4DFF-AB41-6DCC053FBD6D}" destId="{B6E17647-C539-4059-9172-2FEA9BC894C8}" srcOrd="3" destOrd="0" presId="urn:microsoft.com/office/officeart/2018/2/layout/IconVerticalSolidList"/>
    <dgm:cxn modelId="{49157B2B-86B6-4240-A0A7-83F96746382D}" type="presParOf" srcId="{F5626FFE-9AF5-4390-BA7C-2DAFCAD9FD22}" destId="{677A30BE-AF25-4F54-8220-980AA749598B}" srcOrd="3" destOrd="0" presId="urn:microsoft.com/office/officeart/2018/2/layout/IconVerticalSolidList"/>
    <dgm:cxn modelId="{F20940F2-9066-4676-B8F5-D139F2CBA475}" type="presParOf" srcId="{F5626FFE-9AF5-4390-BA7C-2DAFCAD9FD22}" destId="{9DB2E126-B966-4C22-A825-BE684D3656A1}" srcOrd="4" destOrd="0" presId="urn:microsoft.com/office/officeart/2018/2/layout/IconVerticalSolidList"/>
    <dgm:cxn modelId="{D4961569-8A39-4440-A1CE-36F9F2809999}" type="presParOf" srcId="{9DB2E126-B966-4C22-A825-BE684D3656A1}" destId="{C96E3C27-4450-4B7B-AA4E-6FBE2AF8EA66}" srcOrd="0" destOrd="0" presId="urn:microsoft.com/office/officeart/2018/2/layout/IconVerticalSolidList"/>
    <dgm:cxn modelId="{43A91A8E-1029-40C3-A992-F34E02B4A655}" type="presParOf" srcId="{9DB2E126-B966-4C22-A825-BE684D3656A1}" destId="{0FF933BF-6633-41B0-9E48-2D775996CEB6}" srcOrd="1" destOrd="0" presId="urn:microsoft.com/office/officeart/2018/2/layout/IconVerticalSolidList"/>
    <dgm:cxn modelId="{00EEA9A7-4B05-4F07-9DC5-1A4EA9CF43CE}" type="presParOf" srcId="{9DB2E126-B966-4C22-A825-BE684D3656A1}" destId="{67695E8A-8C30-4FED-BE90-4AE5CEFADBF6}" srcOrd="2" destOrd="0" presId="urn:microsoft.com/office/officeart/2018/2/layout/IconVerticalSolidList"/>
    <dgm:cxn modelId="{687FBDF2-7355-4E6D-A1DA-9E7E32480158}" type="presParOf" srcId="{9DB2E126-B966-4C22-A825-BE684D3656A1}" destId="{646DC88B-3AE9-46A1-B5E4-3C299BD8714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E6908-B6EC-4BEA-AB66-0E0D24902B5F}">
      <dsp:nvSpPr>
        <dsp:cNvPr id="0" name=""/>
        <dsp:cNvSpPr/>
      </dsp:nvSpPr>
      <dsp:spPr>
        <a:xfrm>
          <a:off x="0" y="548"/>
          <a:ext cx="8153400" cy="12842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8D96B8-ABE7-4C1D-AC26-F370654F6B71}">
      <dsp:nvSpPr>
        <dsp:cNvPr id="0" name=""/>
        <dsp:cNvSpPr/>
      </dsp:nvSpPr>
      <dsp:spPr>
        <a:xfrm>
          <a:off x="388470" y="289493"/>
          <a:ext cx="706310" cy="7063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886462-E56D-434E-A90A-0F38B5F5A9D8}">
      <dsp:nvSpPr>
        <dsp:cNvPr id="0" name=""/>
        <dsp:cNvSpPr/>
      </dsp:nvSpPr>
      <dsp:spPr>
        <a:xfrm>
          <a:off x="1483251" y="548"/>
          <a:ext cx="66701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977900">
            <a:lnSpc>
              <a:spcPct val="90000"/>
            </a:lnSpc>
            <a:spcBef>
              <a:spcPct val="0"/>
            </a:spcBef>
            <a:spcAft>
              <a:spcPct val="35000"/>
            </a:spcAft>
            <a:buNone/>
          </a:pPr>
          <a:r>
            <a:rPr lang="en-US" sz="2200" b="0" i="0" kern="1200"/>
            <a:t>$2000 tax credit for homeowners installing a new heat pump and a 30% tax credit for installing a residential solar system</a:t>
          </a:r>
          <a:endParaRPr lang="en-US" sz="2200" kern="1200"/>
        </a:p>
      </dsp:txBody>
      <dsp:txXfrm>
        <a:off x="1483251" y="548"/>
        <a:ext cx="6670148" cy="1284200"/>
      </dsp:txXfrm>
    </dsp:sp>
    <dsp:sp modelId="{EF8953DC-1BE4-4537-855B-0C606355C318}">
      <dsp:nvSpPr>
        <dsp:cNvPr id="0" name=""/>
        <dsp:cNvSpPr/>
      </dsp:nvSpPr>
      <dsp:spPr>
        <a:xfrm>
          <a:off x="0" y="1605799"/>
          <a:ext cx="8153400" cy="12842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E8C77B-76D8-4E41-9FA1-F8191454B713}">
      <dsp:nvSpPr>
        <dsp:cNvPr id="0" name=""/>
        <dsp:cNvSpPr/>
      </dsp:nvSpPr>
      <dsp:spPr>
        <a:xfrm>
          <a:off x="388470" y="1894744"/>
          <a:ext cx="706310" cy="7063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E17647-C539-4059-9172-2FEA9BC894C8}">
      <dsp:nvSpPr>
        <dsp:cNvPr id="0" name=""/>
        <dsp:cNvSpPr/>
      </dsp:nvSpPr>
      <dsp:spPr>
        <a:xfrm>
          <a:off x="1483251" y="1605799"/>
          <a:ext cx="66701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977900">
            <a:lnSpc>
              <a:spcPct val="90000"/>
            </a:lnSpc>
            <a:spcBef>
              <a:spcPct val="0"/>
            </a:spcBef>
            <a:spcAft>
              <a:spcPct val="35000"/>
            </a:spcAft>
            <a:buNone/>
          </a:pPr>
          <a:r>
            <a:rPr lang="en-US" sz="2200" b="0" i="0" kern="1200"/>
            <a:t>Tax credits ranging from $2,500-$7,500 for both individuals and businesses that purchase electric vehicles</a:t>
          </a:r>
          <a:endParaRPr lang="en-US" sz="2200" kern="1200"/>
        </a:p>
      </dsp:txBody>
      <dsp:txXfrm>
        <a:off x="1483251" y="1605799"/>
        <a:ext cx="6670148" cy="1284200"/>
      </dsp:txXfrm>
    </dsp:sp>
    <dsp:sp modelId="{C96E3C27-4450-4B7B-AA4E-6FBE2AF8EA66}">
      <dsp:nvSpPr>
        <dsp:cNvPr id="0" name=""/>
        <dsp:cNvSpPr/>
      </dsp:nvSpPr>
      <dsp:spPr>
        <a:xfrm>
          <a:off x="0" y="3211050"/>
          <a:ext cx="8153400" cy="12842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F933BF-6633-41B0-9E48-2D775996CEB6}">
      <dsp:nvSpPr>
        <dsp:cNvPr id="0" name=""/>
        <dsp:cNvSpPr/>
      </dsp:nvSpPr>
      <dsp:spPr>
        <a:xfrm>
          <a:off x="388470" y="3499995"/>
          <a:ext cx="706310" cy="7063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6DC88B-3AE9-46A1-B5E4-3C299BD87145}">
      <dsp:nvSpPr>
        <dsp:cNvPr id="0" name=""/>
        <dsp:cNvSpPr/>
      </dsp:nvSpPr>
      <dsp:spPr>
        <a:xfrm>
          <a:off x="1483251" y="3211050"/>
          <a:ext cx="66701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977900">
            <a:lnSpc>
              <a:spcPct val="90000"/>
            </a:lnSpc>
            <a:spcBef>
              <a:spcPct val="0"/>
            </a:spcBef>
            <a:spcAft>
              <a:spcPct val="35000"/>
            </a:spcAft>
            <a:buNone/>
          </a:pPr>
          <a:r>
            <a:rPr lang="en-US" sz="2200" b="0" i="0" kern="1200"/>
            <a:t>292 infrastructure and manufacturing projects and over $100 </a:t>
          </a:r>
          <a:r>
            <a:rPr lang="en-US" sz="2200" b="0" i="1" kern="1200"/>
            <a:t>trillion</a:t>
          </a:r>
          <a:r>
            <a:rPr lang="en-US" sz="2200" b="0" i="0" kern="1200"/>
            <a:t> of investment in renewable energy technology</a:t>
          </a:r>
          <a:endParaRPr lang="en-US" sz="2200" kern="1200"/>
        </a:p>
      </dsp:txBody>
      <dsp:txXfrm>
        <a:off x="1483251" y="3211050"/>
        <a:ext cx="6670148" cy="12842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88A30-93E7-446F-9E66-B19BF2FD7F4C}" type="datetimeFigureOut">
              <a:rPr lang="en-US" smtClean="0"/>
              <a:t>4/15/2024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FC591B-1F05-4344-9BE4-942A5C97E345}" type="slidenum">
              <a:rPr lang="en-US" smtClean="0"/>
              <a:t>‹#›</a:t>
            </a:fld>
            <a:endParaRPr lang="en-US"/>
          </a:p>
        </p:txBody>
      </p:sp>
    </p:spTree>
    <p:extLst>
      <p:ext uri="{BB962C8B-B14F-4D97-AF65-F5344CB8AC3E}">
        <p14:creationId xmlns:p14="http://schemas.microsoft.com/office/powerpoint/2010/main" val="4274427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 and welcome to Week 3 of Earth Month with The Energy Co-op. This week, we are looking at the 2024 Presidential Election and each of the presumed candidates’ policies on energy.</a:t>
            </a:r>
          </a:p>
        </p:txBody>
      </p:sp>
      <p:sp>
        <p:nvSpPr>
          <p:cNvPr id="4" name="Slide Number Placeholder 3"/>
          <p:cNvSpPr>
            <a:spLocks noGrp="1"/>
          </p:cNvSpPr>
          <p:nvPr>
            <p:ph type="sldNum" sz="quarter" idx="5"/>
          </p:nvPr>
        </p:nvSpPr>
        <p:spPr/>
        <p:txBody>
          <a:bodyPr/>
          <a:lstStyle/>
          <a:p>
            <a:fld id="{82FC591B-1F05-4344-9BE4-942A5C97E345}" type="slidenum">
              <a:rPr lang="en-US" smtClean="0"/>
              <a:t>1</a:t>
            </a:fld>
            <a:endParaRPr lang="en-US"/>
          </a:p>
        </p:txBody>
      </p:sp>
    </p:spTree>
    <p:extLst>
      <p:ext uri="{BB962C8B-B14F-4D97-AF65-F5344CB8AC3E}">
        <p14:creationId xmlns:p14="http://schemas.microsoft.com/office/powerpoint/2010/main" val="1442131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FC591B-1F05-4344-9BE4-942A5C97E345}" type="slidenum">
              <a:rPr lang="en-US" smtClean="0"/>
              <a:t>11</a:t>
            </a:fld>
            <a:endParaRPr lang="en-US"/>
          </a:p>
        </p:txBody>
      </p:sp>
    </p:spTree>
    <p:extLst>
      <p:ext uri="{BB962C8B-B14F-4D97-AF65-F5344CB8AC3E}">
        <p14:creationId xmlns:p14="http://schemas.microsoft.com/office/powerpoint/2010/main" val="711405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FC591B-1F05-4344-9BE4-942A5C97E345}" type="slidenum">
              <a:rPr lang="en-US" smtClean="0"/>
              <a:t>12</a:t>
            </a:fld>
            <a:endParaRPr lang="en-US"/>
          </a:p>
        </p:txBody>
      </p:sp>
    </p:spTree>
    <p:extLst>
      <p:ext uri="{BB962C8B-B14F-4D97-AF65-F5344CB8AC3E}">
        <p14:creationId xmlns:p14="http://schemas.microsoft.com/office/powerpoint/2010/main" val="3970112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FC591B-1F05-4344-9BE4-942A5C97E345}" type="slidenum">
              <a:rPr lang="en-US" smtClean="0"/>
              <a:t>13</a:t>
            </a:fld>
            <a:endParaRPr lang="en-US"/>
          </a:p>
        </p:txBody>
      </p:sp>
    </p:spTree>
    <p:extLst>
      <p:ext uri="{BB962C8B-B14F-4D97-AF65-F5344CB8AC3E}">
        <p14:creationId xmlns:p14="http://schemas.microsoft.com/office/powerpoint/2010/main" val="2811129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FC591B-1F05-4344-9BE4-942A5C97E345}" type="slidenum">
              <a:rPr lang="en-US" smtClean="0"/>
              <a:t>14</a:t>
            </a:fld>
            <a:endParaRPr lang="en-US"/>
          </a:p>
        </p:txBody>
      </p:sp>
    </p:spTree>
    <p:extLst>
      <p:ext uri="{BB962C8B-B14F-4D97-AF65-F5344CB8AC3E}">
        <p14:creationId xmlns:p14="http://schemas.microsoft.com/office/powerpoint/2010/main" val="817985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FC591B-1F05-4344-9BE4-942A5C97E345}" type="slidenum">
              <a:rPr lang="en-US" smtClean="0"/>
              <a:t>15</a:t>
            </a:fld>
            <a:endParaRPr lang="en-US"/>
          </a:p>
        </p:txBody>
      </p:sp>
    </p:spTree>
    <p:extLst>
      <p:ext uri="{BB962C8B-B14F-4D97-AF65-F5344CB8AC3E}">
        <p14:creationId xmlns:p14="http://schemas.microsoft.com/office/powerpoint/2010/main" val="2697810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FC591B-1F05-4344-9BE4-942A5C97E345}" type="slidenum">
              <a:rPr lang="en-US" smtClean="0"/>
              <a:t>16</a:t>
            </a:fld>
            <a:endParaRPr lang="en-US"/>
          </a:p>
        </p:txBody>
      </p:sp>
    </p:spTree>
    <p:extLst>
      <p:ext uri="{BB962C8B-B14F-4D97-AF65-F5344CB8AC3E}">
        <p14:creationId xmlns:p14="http://schemas.microsoft.com/office/powerpoint/2010/main" val="3782438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FC591B-1F05-4344-9BE4-942A5C97E345}" type="slidenum">
              <a:rPr lang="en-US" smtClean="0"/>
              <a:t>17</a:t>
            </a:fld>
            <a:endParaRPr lang="en-US"/>
          </a:p>
        </p:txBody>
      </p:sp>
    </p:spTree>
    <p:extLst>
      <p:ext uri="{BB962C8B-B14F-4D97-AF65-F5344CB8AC3E}">
        <p14:creationId xmlns:p14="http://schemas.microsoft.com/office/powerpoint/2010/main" val="3783951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FC591B-1F05-4344-9BE4-942A5C97E345}" type="slidenum">
              <a:rPr lang="en-US" smtClean="0"/>
              <a:t>18</a:t>
            </a:fld>
            <a:endParaRPr lang="en-US"/>
          </a:p>
        </p:txBody>
      </p:sp>
    </p:spTree>
    <p:extLst>
      <p:ext uri="{BB962C8B-B14F-4D97-AF65-F5344CB8AC3E}">
        <p14:creationId xmlns:p14="http://schemas.microsoft.com/office/powerpoint/2010/main" val="687814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FC591B-1F05-4344-9BE4-942A5C97E345}" type="slidenum">
              <a:rPr lang="en-US" smtClean="0"/>
              <a:t>19</a:t>
            </a:fld>
            <a:endParaRPr lang="en-US"/>
          </a:p>
        </p:txBody>
      </p:sp>
    </p:spTree>
    <p:extLst>
      <p:ext uri="{BB962C8B-B14F-4D97-AF65-F5344CB8AC3E}">
        <p14:creationId xmlns:p14="http://schemas.microsoft.com/office/powerpoint/2010/main" val="159821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FC591B-1F05-4344-9BE4-942A5C97E345}" type="slidenum">
              <a:rPr lang="en-US" smtClean="0"/>
              <a:t>20</a:t>
            </a:fld>
            <a:endParaRPr lang="en-US"/>
          </a:p>
        </p:txBody>
      </p:sp>
    </p:spTree>
    <p:extLst>
      <p:ext uri="{BB962C8B-B14F-4D97-AF65-F5344CB8AC3E}">
        <p14:creationId xmlns:p14="http://schemas.microsoft.com/office/powerpoint/2010/main" val="172086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fontAlgn="base"/>
            <a:r>
              <a:rPr lang="en-US" sz="1800" b="0" i="0">
                <a:solidFill>
                  <a:srgbClr val="000000"/>
                </a:solidFill>
                <a:effectLst/>
                <a:latin typeface="Aptos" panose="020B0004020202020204" pitchFamily="34" charset="0"/>
              </a:rPr>
              <a:t>First, I’ll review incumbent President Joe Biden’s accomplishments toward his renewable energy goals as a first-term president, as well as his proposed energy policies for a second term, going into the 2024 election.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Aptos" panose="020B0004020202020204" pitchFamily="34" charset="0"/>
              </a:rPr>
              <a:t>Going into his first term as president, Biden made it clear that his administration viewed the transition to 100% renewable energy as an essential priority, and set several goals to make progress towards a zero-emissions future: </a:t>
            </a:r>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821DFEFE-0282-4DB8-965E-A8174F89FB2C}" type="slidenum">
              <a:rPr lang="en-US" smtClean="0"/>
              <a:pPr/>
              <a:t>2</a:t>
            </a:fld>
            <a:endParaRPr lang="en-US"/>
          </a:p>
        </p:txBody>
      </p:sp>
    </p:spTree>
    <p:extLst>
      <p:ext uri="{BB962C8B-B14F-4D97-AF65-F5344CB8AC3E}">
        <p14:creationId xmlns:p14="http://schemas.microsoft.com/office/powerpoint/2010/main" val="3877677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FC591B-1F05-4344-9BE4-942A5C97E345}" type="slidenum">
              <a:rPr lang="en-US" smtClean="0"/>
              <a:t>21</a:t>
            </a:fld>
            <a:endParaRPr lang="en-US"/>
          </a:p>
        </p:txBody>
      </p:sp>
    </p:spTree>
    <p:extLst>
      <p:ext uri="{BB962C8B-B14F-4D97-AF65-F5344CB8AC3E}">
        <p14:creationId xmlns:p14="http://schemas.microsoft.com/office/powerpoint/2010/main" val="1294042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fontAlgn="base"/>
            <a:r>
              <a:rPr lang="en-US" sz="1800" b="0" i="0">
                <a:solidFill>
                  <a:srgbClr val="000000"/>
                </a:solidFill>
                <a:effectLst/>
                <a:latin typeface="Aptos" panose="020B0004020202020204" pitchFamily="34" charset="0"/>
              </a:rPr>
              <a:t>First, I’ll review incumbent President Joe Biden’s accomplishments toward his renewable energy goals as a first-term president, as well as his proposed energy policies for a second term, going into the 2024 election.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Aptos" panose="020B0004020202020204" pitchFamily="34" charset="0"/>
              </a:rPr>
              <a:t>Going into his first term as president, Biden made it clear that his administration viewed the transition to 100% renewable energy as an essential priority, and set several goals to make progress towards a zero-emissions future: </a:t>
            </a:r>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821DFEFE-0282-4DB8-965E-A8174F89FB2C}" type="slidenum">
              <a:rPr lang="en-US" smtClean="0"/>
              <a:pPr/>
              <a:t>3</a:t>
            </a:fld>
            <a:endParaRPr lang="en-US"/>
          </a:p>
        </p:txBody>
      </p:sp>
    </p:spTree>
    <p:extLst>
      <p:ext uri="{BB962C8B-B14F-4D97-AF65-F5344CB8AC3E}">
        <p14:creationId xmlns:p14="http://schemas.microsoft.com/office/powerpoint/2010/main" val="3503412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7500" lnSpcReduction="20000"/>
          </a:bodyPr>
          <a:lstStyle/>
          <a:p>
            <a:pPr algn="l" rtl="0" fontAlgn="base"/>
            <a:r>
              <a:rPr lang="en-US" sz="1800" b="0" i="0">
                <a:solidFill>
                  <a:srgbClr val="000000"/>
                </a:solidFill>
                <a:effectLst/>
                <a:latin typeface="Aptos" panose="020B0004020202020204" pitchFamily="34" charset="0"/>
              </a:rPr>
              <a:t>In order to reach the milestones Biden has set, illustrated in bullets 2, 3, and 4, it was crucial for him to successfully pass a stimulus package that included tax breaks incentivizing both the transition to clean energy at the household level, and spurring the development of clean energy manufacturing and infrastructure projects at the commercial level. In 2022, Biden’s Inflation Reduction Act passed, becoming the most significant piece of climate-friendly legislation in U.S. history.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Aptos" panose="020B0004020202020204" pitchFamily="34" charset="0"/>
              </a:rPr>
              <a:t>Slide 4: The Inflation Reduction Act (IRA) does several things that enabled the Biden administration to make progress toward their other renewable energy goals: </a:t>
            </a:r>
            <a:endParaRPr lang="en-US"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a:solidFill>
                  <a:srgbClr val="000000"/>
                </a:solidFill>
                <a:effectLst/>
                <a:latin typeface="Aptos" panose="020B0004020202020204" pitchFamily="34" charset="0"/>
              </a:rPr>
              <a:t>On the household front, the Inflation Reduction Act offers homeowners a $2000 tax credit for installing a new heat pump and a 30% tax credit for installing a residential solar system. </a:t>
            </a:r>
          </a:p>
          <a:p>
            <a:pPr algn="l" rtl="0" fontAlgn="base">
              <a:buFont typeface="Arial" panose="020B0604020202020204" pitchFamily="34" charset="0"/>
              <a:buChar char="•"/>
            </a:pPr>
            <a:r>
              <a:rPr lang="en-US" sz="1800" b="0" i="0">
                <a:solidFill>
                  <a:srgbClr val="000000"/>
                </a:solidFill>
                <a:effectLst/>
                <a:latin typeface="Aptos" panose="020B0004020202020204" pitchFamily="34" charset="0"/>
              </a:rPr>
              <a:t>The IRA offers tax credits ranging from $2,500-$7,500 for both individuals and businesses that purchase electric vehicles. </a:t>
            </a:r>
          </a:p>
          <a:p>
            <a:pPr algn="l" rtl="0" fontAlgn="base">
              <a:buFont typeface="Arial" panose="020B0604020202020204" pitchFamily="34" charset="0"/>
              <a:buChar char="•"/>
            </a:pPr>
            <a:r>
              <a:rPr lang="en-US" sz="1800" b="0" i="0">
                <a:solidFill>
                  <a:srgbClr val="000000"/>
                </a:solidFill>
                <a:effectLst/>
                <a:latin typeface="Aptos" panose="020B0004020202020204" pitchFamily="34" charset="0"/>
              </a:rPr>
              <a:t>The above tax incentives have created an increased demand for batteries, solar panels, heat pumps, and electric vehicles, which has in turn prompted 292 infrastructure and manufacturing projects and over $100 </a:t>
            </a:r>
            <a:r>
              <a:rPr lang="en-US" sz="1800" b="0" i="1">
                <a:solidFill>
                  <a:srgbClr val="000000"/>
                </a:solidFill>
                <a:effectLst/>
                <a:latin typeface="Aptos" panose="020B0004020202020204" pitchFamily="34" charset="0"/>
              </a:rPr>
              <a:t>trillion</a:t>
            </a:r>
            <a:r>
              <a:rPr lang="en-US" sz="1800" b="0" i="0">
                <a:solidFill>
                  <a:srgbClr val="000000"/>
                </a:solidFill>
                <a:effectLst/>
                <a:latin typeface="Aptos" panose="020B0004020202020204" pitchFamily="34" charset="0"/>
              </a:rPr>
              <a:t> of investment in renewable energy technology. The projects encompass the manufacturing of those technologies, along with grid electrification projects, and the development of a growing electric vehicle charging network. </a:t>
            </a:r>
          </a:p>
          <a:p>
            <a:endParaRPr lang="en-US"/>
          </a:p>
        </p:txBody>
      </p:sp>
      <p:sp>
        <p:nvSpPr>
          <p:cNvPr id="4" name="Slide Number Placeholder 3"/>
          <p:cNvSpPr>
            <a:spLocks noGrp="1"/>
          </p:cNvSpPr>
          <p:nvPr>
            <p:ph type="sldNum" sz="quarter" idx="5"/>
          </p:nvPr>
        </p:nvSpPr>
        <p:spPr/>
        <p:txBody>
          <a:bodyPr/>
          <a:lstStyle/>
          <a:p>
            <a:fld id="{821DFEFE-0282-4DB8-965E-A8174F89FB2C}" type="slidenum">
              <a:rPr lang="en-US" smtClean="0"/>
              <a:pPr/>
              <a:t>4</a:t>
            </a:fld>
            <a:endParaRPr lang="en-US"/>
          </a:p>
        </p:txBody>
      </p:sp>
    </p:spTree>
    <p:extLst>
      <p:ext uri="{BB962C8B-B14F-4D97-AF65-F5344CB8AC3E}">
        <p14:creationId xmlns:p14="http://schemas.microsoft.com/office/powerpoint/2010/main" val="3155902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fontAlgn="base"/>
            <a:r>
              <a:rPr lang="en-US" sz="1200" b="0" i="0">
                <a:solidFill>
                  <a:srgbClr val="000000"/>
                </a:solidFill>
                <a:effectLst/>
                <a:latin typeface="Aptos" panose="020B0004020202020204" pitchFamily="34" charset="0"/>
              </a:rPr>
              <a:t>Thanks to the passage of the Inflation Reduction Act, the Biden Administration has seen promising growth toward some of its other goals. </a:t>
            </a:r>
            <a:endParaRPr lang="en-US" b="0" i="0">
              <a:solidFill>
                <a:srgbClr val="000000"/>
              </a:solidFill>
              <a:effectLst/>
              <a:latin typeface="Aptos" panose="020B0004020202020204" pitchFamily="34" charset="0"/>
            </a:endParaRPr>
          </a:p>
          <a:p>
            <a:pPr algn="l" rtl="0" fontAlgn="base">
              <a:buFont typeface="Arial" panose="020B0604020202020204" pitchFamily="34" charset="0"/>
              <a:buChar char="•"/>
            </a:pPr>
            <a:r>
              <a:rPr lang="en-US" sz="1200" b="0" i="0">
                <a:solidFill>
                  <a:srgbClr val="000000"/>
                </a:solidFill>
                <a:effectLst/>
                <a:latin typeface="Aptos" panose="020B0004020202020204" pitchFamily="34" charset="0"/>
              </a:rPr>
              <a:t>Biden’s goal of requiring all new vehicles manufactured after 2035 to be emissions-free is on-track: he signed an executive order requiring federal agencies to use 100% emissions-free light duty vehicles by 2027 and set a milestone of having 50% of vehicles sold be emissions-free by 2030. The Inflation Reduction Act has also prompted change in the automobile industry. There were 1.2 million electric vehicles sold in the US in 2023, marking a 43% increase from 2022. </a:t>
            </a:r>
          </a:p>
          <a:p>
            <a:endParaRPr lang="en-US"/>
          </a:p>
        </p:txBody>
      </p:sp>
      <p:sp>
        <p:nvSpPr>
          <p:cNvPr id="4" name="Slide Number Placeholder 3"/>
          <p:cNvSpPr>
            <a:spLocks noGrp="1"/>
          </p:cNvSpPr>
          <p:nvPr>
            <p:ph type="sldNum" sz="quarter" idx="5"/>
          </p:nvPr>
        </p:nvSpPr>
        <p:spPr/>
        <p:txBody>
          <a:bodyPr/>
          <a:lstStyle/>
          <a:p>
            <a:fld id="{821DFEFE-0282-4DB8-965E-A8174F89FB2C}" type="slidenum">
              <a:rPr lang="en-US" smtClean="0"/>
              <a:pPr/>
              <a:t>5</a:t>
            </a:fld>
            <a:endParaRPr lang="en-US"/>
          </a:p>
        </p:txBody>
      </p:sp>
    </p:spTree>
    <p:extLst>
      <p:ext uri="{BB962C8B-B14F-4D97-AF65-F5344CB8AC3E}">
        <p14:creationId xmlns:p14="http://schemas.microsoft.com/office/powerpoint/2010/main" val="113756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fontAlgn="base"/>
            <a:r>
              <a:rPr lang="en-US" sz="1800" b="0" i="0">
                <a:solidFill>
                  <a:srgbClr val="000000"/>
                </a:solidFill>
                <a:effectLst/>
                <a:latin typeface="Aptos" panose="020B0004020202020204" pitchFamily="34" charset="0"/>
              </a:rPr>
              <a:t>For the most part, Biden’s energy goals for a second term are to continue progress toward the big climate goals he laid out in his first term (and I’ll show them again here): </a:t>
            </a:r>
          </a:p>
          <a:p>
            <a:pPr algn="l" rtl="0" fontAlgn="base">
              <a:buFont typeface="Arial" panose="020B0604020202020204" pitchFamily="34" charset="0"/>
              <a:buChar char="•"/>
            </a:pPr>
            <a:r>
              <a:rPr lang="en-US" sz="1800" b="0" i="0">
                <a:solidFill>
                  <a:srgbClr val="000000"/>
                </a:solidFill>
                <a:effectLst/>
                <a:latin typeface="Aptos" panose="020B0004020202020204" pitchFamily="34" charset="0"/>
              </a:rPr>
              <a:t>Set a goal to require the production of zero-emissions vehicles only by 2035 </a:t>
            </a:r>
          </a:p>
          <a:p>
            <a:pPr algn="l" rtl="0" fontAlgn="base">
              <a:buFont typeface="Arial" panose="020B0604020202020204" pitchFamily="34" charset="0"/>
              <a:buChar char="•"/>
            </a:pPr>
            <a:r>
              <a:rPr lang="en-US" sz="1800" b="0" i="0">
                <a:solidFill>
                  <a:srgbClr val="000000"/>
                </a:solidFill>
                <a:effectLst/>
                <a:latin typeface="Aptos" panose="020B0004020202020204" pitchFamily="34" charset="0"/>
              </a:rPr>
              <a:t>Achieve 55% clean electricity generation by 2025 and 100% by 2035 </a:t>
            </a:r>
          </a:p>
          <a:p>
            <a:pPr algn="l" rtl="0" fontAlgn="base">
              <a:buFont typeface="Arial" panose="020B0604020202020204" pitchFamily="34" charset="0"/>
              <a:buChar char="•"/>
            </a:pPr>
            <a:r>
              <a:rPr lang="en-US" sz="1800" b="0" i="0">
                <a:solidFill>
                  <a:srgbClr val="000000"/>
                </a:solidFill>
                <a:effectLst/>
                <a:latin typeface="Aptos" panose="020B0004020202020204" pitchFamily="34" charset="0"/>
              </a:rPr>
              <a:t>Commit to a 50% reduction in greenhouse gas emissions by 2030 (from 2005 levels) </a:t>
            </a:r>
          </a:p>
          <a:p>
            <a:pPr>
              <a:buFont typeface="Arial" panose="020B0604020202020204" pitchFamily="34" charset="0"/>
              <a:buChar char="•"/>
            </a:pPr>
            <a:endParaRPr lang="en-US" sz="1800"/>
          </a:p>
          <a:p>
            <a:endParaRPr lang="en-US"/>
          </a:p>
        </p:txBody>
      </p:sp>
      <p:sp>
        <p:nvSpPr>
          <p:cNvPr id="4" name="Slide Number Placeholder 3"/>
          <p:cNvSpPr>
            <a:spLocks noGrp="1"/>
          </p:cNvSpPr>
          <p:nvPr>
            <p:ph type="sldNum" sz="quarter" idx="5"/>
          </p:nvPr>
        </p:nvSpPr>
        <p:spPr/>
        <p:txBody>
          <a:bodyPr/>
          <a:lstStyle/>
          <a:p>
            <a:fld id="{821DFEFE-0282-4DB8-965E-A8174F89FB2C}" type="slidenum">
              <a:rPr lang="en-US" smtClean="0"/>
              <a:pPr/>
              <a:t>6</a:t>
            </a:fld>
            <a:endParaRPr lang="en-US"/>
          </a:p>
        </p:txBody>
      </p:sp>
    </p:spTree>
    <p:extLst>
      <p:ext uri="{BB962C8B-B14F-4D97-AF65-F5344CB8AC3E}">
        <p14:creationId xmlns:p14="http://schemas.microsoft.com/office/powerpoint/2010/main" val="3512529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10000"/>
          </a:bodyPr>
          <a:lstStyle/>
          <a:p>
            <a:pPr algn="l" rtl="0" fontAlgn="base"/>
            <a:r>
              <a:rPr lang="en-US" sz="1800" b="0" i="0">
                <a:solidFill>
                  <a:srgbClr val="000000"/>
                </a:solidFill>
                <a:effectLst/>
                <a:latin typeface="Aptos" panose="020B0004020202020204" pitchFamily="34" charset="0"/>
              </a:rPr>
              <a:t>That said, there are a few signs that Biden may be slightly backtracking on his commitment to fighting climate change and achieving zero carbon emissions, to attract more moderate voters in the 2024 election.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Aptos" panose="020B0004020202020204" pitchFamily="34" charset="0"/>
              </a:rPr>
              <a:t>Biden signed the strictest emissions regulations in history this March, but they included concessions to auto manufacturers and automotive workers’ unions, including a significantly less aggressive timeline, and the allowance of additional low-emissions options like plug-in hybrids and low emissions gas vehicles.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Aptos" panose="020B0004020202020204" pitchFamily="34" charset="0"/>
              </a:rPr>
              <a:t>The Biden administration has also slowed down in its quest to enact stricter emissions regulations for existing gas plants, indicating this goal will wait until a hypothetical second term.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Aptos" panose="020B0004020202020204" pitchFamily="34" charset="0"/>
              </a:rPr>
              <a:t>It remains to be seen whether Biden will make a renewed push for stricter emissions regulations for both vehicles and power plants in a second term, but it is a certainty that combatting climate change and reducing emissions will be at the center of Joe Biden’s energy policy in the 2024 presidential election. </a:t>
            </a:r>
            <a:endParaRPr lang="en-US" b="0" i="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821DFEFE-0282-4DB8-965E-A8174F89FB2C}" type="slidenum">
              <a:rPr lang="en-US" smtClean="0"/>
              <a:pPr/>
              <a:t>8</a:t>
            </a:fld>
            <a:endParaRPr lang="en-US"/>
          </a:p>
        </p:txBody>
      </p:sp>
    </p:spTree>
    <p:extLst>
      <p:ext uri="{BB962C8B-B14F-4D97-AF65-F5344CB8AC3E}">
        <p14:creationId xmlns:p14="http://schemas.microsoft.com/office/powerpoint/2010/main" val="3680696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FC591B-1F05-4344-9BE4-942A5C97E345}" type="slidenum">
              <a:rPr lang="en-US" smtClean="0"/>
              <a:t>9</a:t>
            </a:fld>
            <a:endParaRPr lang="en-US"/>
          </a:p>
        </p:txBody>
      </p:sp>
    </p:spTree>
    <p:extLst>
      <p:ext uri="{BB962C8B-B14F-4D97-AF65-F5344CB8AC3E}">
        <p14:creationId xmlns:p14="http://schemas.microsoft.com/office/powerpoint/2010/main" val="1751489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FC591B-1F05-4344-9BE4-942A5C97E345}" type="slidenum">
              <a:rPr lang="en-US" smtClean="0"/>
              <a:t>10</a:t>
            </a:fld>
            <a:endParaRPr lang="en-US"/>
          </a:p>
        </p:txBody>
      </p:sp>
    </p:spTree>
    <p:extLst>
      <p:ext uri="{BB962C8B-B14F-4D97-AF65-F5344CB8AC3E}">
        <p14:creationId xmlns:p14="http://schemas.microsoft.com/office/powerpoint/2010/main" val="711405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500711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normAutofit/>
          </a:bodyPr>
          <a:lstStyle>
            <a:lvl1pPr algn="l">
              <a:buNone/>
              <a:defRPr sz="4000" b="0">
                <a:latin typeface="Avenir LT Std 65 Medium" panose="020B0603020203020204" pitchFamily="34" charset="0"/>
              </a:defRPr>
            </a:lvl1pPr>
          </a:lstStyle>
          <a:p>
            <a:r>
              <a:rPr kumimoji="0" lang="en-US"/>
              <a:t>Click to edit Master title style</a:t>
            </a:r>
          </a:p>
        </p:txBody>
      </p:sp>
      <p:sp>
        <p:nvSpPr>
          <p:cNvPr id="5" name="Date Placeholder 4"/>
          <p:cNvSpPr>
            <a:spLocks noGrp="1"/>
          </p:cNvSpPr>
          <p:nvPr>
            <p:ph type="dt" sz="half" idx="10"/>
          </p:nvPr>
        </p:nvSpPr>
        <p:spPr/>
        <p:txBody>
          <a:bodyPr/>
          <a:lstStyle>
            <a:lvl1pPr>
              <a:defRPr>
                <a:latin typeface="Avenir LT Std 65 Medium" panose="020B0603020203020204" pitchFamily="34" charset="0"/>
              </a:defRPr>
            </a:lvl1pPr>
          </a:lstStyle>
          <a:p>
            <a:pPr algn="r"/>
            <a:fld id="{30759E74-7250-4F34-B799-05DC769A9ACD}" type="datetime1">
              <a:rPr lang="en-US" smtClean="0"/>
              <a:pPr algn="r"/>
              <a:t>4/15/2024</a:t>
            </a:fld>
            <a:endParaRPr lang="en-US"/>
          </a:p>
        </p:txBody>
      </p:sp>
      <p:sp>
        <p:nvSpPr>
          <p:cNvPr id="6" name="Footer Placeholder 5"/>
          <p:cNvSpPr>
            <a:spLocks noGrp="1"/>
          </p:cNvSpPr>
          <p:nvPr>
            <p:ph type="ftr" sz="quarter" idx="11"/>
          </p:nvPr>
        </p:nvSpPr>
        <p:spPr/>
        <p:txBody>
          <a:bodyPr/>
          <a:lstStyle>
            <a:lvl1pPr algn="l">
              <a:defRPr>
                <a:latin typeface="Avenir LT Std 65 Medium" panose="020B0603020203020204" pitchFamily="34" charset="0"/>
              </a:defRPr>
            </a:lvl1pPr>
          </a:lstStyle>
          <a:p>
            <a:r>
              <a:rPr lang="en-US"/>
              <a:t>Presentation Name presented by The Energy Co-op</a:t>
            </a:r>
          </a:p>
        </p:txBody>
      </p:sp>
      <p:sp>
        <p:nvSpPr>
          <p:cNvPr id="7" name="Slide Number Placeholder 6"/>
          <p:cNvSpPr>
            <a:spLocks noGrp="1"/>
          </p:cNvSpPr>
          <p:nvPr>
            <p:ph type="sldNum" sz="quarter" idx="12"/>
          </p:nvPr>
        </p:nvSpPr>
        <p:spPr/>
        <p:txBody>
          <a:bodyPr/>
          <a:lstStyle>
            <a:lvl1pPr>
              <a:defRPr>
                <a:solidFill>
                  <a:srgbClr val="FFFFFF"/>
                </a:solidFill>
                <a:latin typeface="Avenir LT Std 65 Medium" panose="020B0603020203020204" pitchFamily="34" charset="0"/>
              </a:defRPr>
            </a:lvl1pPr>
          </a:lstStyle>
          <a:p>
            <a:fld id="{E0AE20C0-EF6D-4CBF-9338-B9A38DC50618}"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Avenir LT Std 65 Medium" panose="020B0603020203020204" pitchFamily="34" charset="0"/>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lvl1pPr>
              <a:defRPr>
                <a:latin typeface="Avenir LT Std 65 Medium" panose="020B0603020203020204" pitchFamily="34" charset="0"/>
              </a:defRPr>
            </a:lvl1pPr>
            <a:lvl2pPr>
              <a:defRPr>
                <a:latin typeface="Avenir LT Std 65 Medium" panose="020B0603020203020204" pitchFamily="34" charset="0"/>
              </a:defRPr>
            </a:lvl2pPr>
            <a:lvl3pPr>
              <a:defRPr>
                <a:latin typeface="Avenir LT Std 65 Medium" panose="020B0603020203020204" pitchFamily="34" charset="0"/>
              </a:defRPr>
            </a:lvl3pPr>
            <a:lvl4pPr>
              <a:defRPr>
                <a:latin typeface="Avenir LT Std 65 Medium" panose="020B0603020203020204" pitchFamily="34" charset="0"/>
              </a:defRPr>
            </a:lvl4pPr>
            <a:lvl5pPr>
              <a:defRPr>
                <a:latin typeface="Avenir LT Std 65 Medium" panose="020B0603020203020204"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8" name="Picture 7" descr="tec-logo only transparent.png"/>
          <p:cNvPicPr>
            <a:picLocks noChangeAspect="1"/>
          </p:cNvPicPr>
          <p:nvPr userDrawn="1"/>
        </p:nvPicPr>
        <p:blipFill>
          <a:blip r:embed="rId2" cstate="print"/>
          <a:srcRect l="54545"/>
          <a:stretch>
            <a:fillRect/>
          </a:stretch>
        </p:blipFill>
        <p:spPr>
          <a:xfrm>
            <a:off x="203200" y="6148832"/>
            <a:ext cx="508000" cy="48056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normAutofit/>
          </a:bodyPr>
          <a:lstStyle>
            <a:lvl1pPr>
              <a:defRPr sz="4000">
                <a:latin typeface="Avenir LT Std 65 Medium" panose="020B0603020203020204" pitchFamily="34" charset="0"/>
              </a:defRPr>
            </a:lvl1pPr>
          </a:lstStyle>
          <a:p>
            <a:r>
              <a:rPr kumimoji="0" lang="en-US"/>
              <a:t>Click to edit Master title style</a:t>
            </a:r>
          </a:p>
        </p:txBody>
      </p:sp>
      <p:sp>
        <p:nvSpPr>
          <p:cNvPr id="4" name="Date Placeholder 3"/>
          <p:cNvSpPr>
            <a:spLocks noGrp="1"/>
          </p:cNvSpPr>
          <p:nvPr>
            <p:ph type="dt" sz="half" idx="10"/>
          </p:nvPr>
        </p:nvSpPr>
        <p:spPr/>
        <p:txBody>
          <a:bodyPr/>
          <a:lstStyle>
            <a:lvl1pPr algn="r">
              <a:defRPr>
                <a:latin typeface="Avenir LT Std 65 Medium" panose="020B0603020203020204" pitchFamily="34" charset="0"/>
              </a:defRPr>
            </a:lvl1pPr>
          </a:lstStyle>
          <a:p>
            <a:fld id="{5A74F0E4-C7B4-448C-A923-0E6AFAA95A21}" type="datetime1">
              <a:rPr lang="en-US" smtClean="0"/>
              <a:pPr/>
              <a:t>4/15/2024</a:t>
            </a:fld>
            <a:endParaRPr lang="en-US"/>
          </a:p>
        </p:txBody>
      </p:sp>
      <p:sp>
        <p:nvSpPr>
          <p:cNvPr id="5" name="Footer Placeholder 4"/>
          <p:cNvSpPr>
            <a:spLocks noGrp="1"/>
          </p:cNvSpPr>
          <p:nvPr>
            <p:ph type="ftr" sz="quarter" idx="11"/>
          </p:nvPr>
        </p:nvSpPr>
        <p:spPr/>
        <p:txBody>
          <a:bodyPr/>
          <a:lstStyle>
            <a:lvl1pPr algn="l">
              <a:defRPr>
                <a:latin typeface="Avenir LT Std 65 Medium" panose="020B0603020203020204" pitchFamily="34" charset="0"/>
              </a:defRPr>
            </a:lvl1pPr>
          </a:lstStyle>
          <a:p>
            <a:r>
              <a:rPr lang="en-US"/>
              <a:t>Presentation Name presented by The Energy Co-op</a:t>
            </a:r>
          </a:p>
        </p:txBody>
      </p:sp>
      <p:sp>
        <p:nvSpPr>
          <p:cNvPr id="6" name="Slide Number Placeholder 5"/>
          <p:cNvSpPr>
            <a:spLocks noGrp="1"/>
          </p:cNvSpPr>
          <p:nvPr>
            <p:ph type="sldNum" sz="quarter" idx="12"/>
          </p:nvPr>
        </p:nvSpPr>
        <p:spPr/>
        <p:txBody>
          <a:bodyPr/>
          <a:lstStyle>
            <a:lvl1pPr>
              <a:defRPr>
                <a:solidFill>
                  <a:srgbClr val="FFFFFF"/>
                </a:solidFill>
                <a:latin typeface="Avenir LT Std 65 Medium" panose="020B0603020203020204" pitchFamily="34" charset="0"/>
              </a:defRPr>
            </a:lvl1pPr>
          </a:lstStyle>
          <a:p>
            <a:fld id="{E0AE20C0-EF6D-4CBF-9338-B9A38DC50618}"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lvl1pPr>
              <a:defRPr>
                <a:latin typeface="Avenir LT Std 65 Medium" panose="020B0603020203020204" pitchFamily="34" charset="0"/>
              </a:defRPr>
            </a:lvl1pPr>
            <a:lvl2pPr>
              <a:defRPr>
                <a:latin typeface="Avenir LT Std 65 Medium" panose="020B0603020203020204" pitchFamily="34" charset="0"/>
              </a:defRPr>
            </a:lvl2pPr>
            <a:lvl3pPr>
              <a:defRPr>
                <a:latin typeface="Avenir LT Std 65 Medium" panose="020B0603020203020204" pitchFamily="34" charset="0"/>
              </a:defRPr>
            </a:lvl3pPr>
            <a:lvl4pPr>
              <a:defRPr>
                <a:latin typeface="Avenir LT Std 65 Medium" panose="020B0603020203020204" pitchFamily="34" charset="0"/>
              </a:defRPr>
            </a:lvl4pPr>
            <a:lvl5pPr>
              <a:defRPr>
                <a:latin typeface="Avenir LT Std 65 Medium" panose="020B0603020203020204"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7" name="Picture 6" descr="tec-logo only transparent.png"/>
          <p:cNvPicPr>
            <a:picLocks noChangeAspect="1"/>
          </p:cNvPicPr>
          <p:nvPr userDrawn="1"/>
        </p:nvPicPr>
        <p:blipFill>
          <a:blip r:embed="rId2" cstate="print"/>
          <a:srcRect l="54545"/>
          <a:stretch>
            <a:fillRect/>
          </a:stretch>
        </p:blipFill>
        <p:spPr>
          <a:xfrm>
            <a:off x="203200" y="6148832"/>
            <a:ext cx="508000" cy="480568"/>
          </a:xfrm>
          <a:prstGeom prst="rect">
            <a:avLst/>
          </a:prstGeom>
        </p:spPr>
      </p:pic>
    </p:spTree>
    <p:extLst>
      <p:ext uri="{BB962C8B-B14F-4D97-AF65-F5344CB8AC3E}">
        <p14:creationId xmlns:p14="http://schemas.microsoft.com/office/powerpoint/2010/main" val="3722980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latin typeface="Avenir LT Std 65 Medium" panose="020B0603020203020204" pitchFamily="34" charset="0"/>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3149600" y="4572000"/>
            <a:ext cx="8636000" cy="1371600"/>
          </a:xfrm>
        </p:spPr>
        <p:txBody>
          <a:bodyPr anchor="b"/>
          <a:lstStyle>
            <a:lvl1pPr algn="l">
              <a:defRPr cap="all" baseline="0">
                <a:latin typeface="Avenir LT Std 65 Medium" panose="020B0603020203020204" pitchFamily="34" charset="0"/>
              </a:defRPr>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latin typeface="Avenir LT Std 65 Medium" panose="020B0603020203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31D6AD68-2908-481A-A9F7-C72DFCC43D5E}" type="datetime1">
              <a:rPr lang="en-US" smtClean="0"/>
              <a:pPr/>
              <a:t>4/15/2024</a:t>
            </a:fld>
            <a:endParaRPr lang="en-US"/>
          </a:p>
        </p:txBody>
      </p:sp>
      <p:pic>
        <p:nvPicPr>
          <p:cNvPr id="12" name="Picture 11" descr="tec-vertical transparent.png"/>
          <p:cNvPicPr>
            <a:picLocks noChangeAspect="1"/>
          </p:cNvPicPr>
          <p:nvPr userDrawn="1"/>
        </p:nvPicPr>
        <p:blipFill>
          <a:blip r:embed="rId2" cstate="print"/>
          <a:stretch>
            <a:fillRect/>
          </a:stretch>
        </p:blipFill>
        <p:spPr>
          <a:xfrm>
            <a:off x="2921001" y="0"/>
            <a:ext cx="6350001" cy="3810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normAutofit/>
          </a:bodyPr>
          <a:lstStyle>
            <a:lvl1pPr>
              <a:defRPr sz="4000">
                <a:latin typeface="Avenir LT Std 65 Medium" panose="020B0603020203020204" pitchFamily="34" charset="0"/>
              </a:defRPr>
            </a:lvl1pPr>
          </a:lstStyle>
          <a:p>
            <a:r>
              <a:rPr kumimoji="0" lang="en-US"/>
              <a:t>Click to edit Master title style</a:t>
            </a:r>
          </a:p>
        </p:txBody>
      </p:sp>
      <p:sp>
        <p:nvSpPr>
          <p:cNvPr id="4" name="Date Placeholder 3"/>
          <p:cNvSpPr>
            <a:spLocks noGrp="1"/>
          </p:cNvSpPr>
          <p:nvPr>
            <p:ph type="dt" sz="half" idx="10"/>
          </p:nvPr>
        </p:nvSpPr>
        <p:spPr/>
        <p:txBody>
          <a:bodyPr/>
          <a:lstStyle>
            <a:lvl1pPr algn="r">
              <a:defRPr>
                <a:latin typeface="Avenir LT Std 65 Medium" panose="020B0603020203020204" pitchFamily="34" charset="0"/>
              </a:defRPr>
            </a:lvl1pPr>
          </a:lstStyle>
          <a:p>
            <a:fld id="{5A74F0E4-C7B4-448C-A923-0E6AFAA95A21}" type="datetime1">
              <a:rPr lang="en-US" smtClean="0"/>
              <a:pPr/>
              <a:t>4/15/2024</a:t>
            </a:fld>
            <a:endParaRPr lang="en-US"/>
          </a:p>
        </p:txBody>
      </p:sp>
      <p:sp>
        <p:nvSpPr>
          <p:cNvPr id="5" name="Footer Placeholder 4"/>
          <p:cNvSpPr>
            <a:spLocks noGrp="1"/>
          </p:cNvSpPr>
          <p:nvPr>
            <p:ph type="ftr" sz="quarter" idx="11"/>
          </p:nvPr>
        </p:nvSpPr>
        <p:spPr/>
        <p:txBody>
          <a:bodyPr/>
          <a:lstStyle>
            <a:lvl1pPr algn="l">
              <a:defRPr>
                <a:latin typeface="Avenir LT Std 65 Medium" panose="020B0603020203020204" pitchFamily="34" charset="0"/>
              </a:defRPr>
            </a:lvl1pPr>
          </a:lstStyle>
          <a:p>
            <a:r>
              <a:rPr lang="en-US"/>
              <a:t>Presentation Name presented by The Energy Co-op</a:t>
            </a:r>
          </a:p>
        </p:txBody>
      </p:sp>
      <p:sp>
        <p:nvSpPr>
          <p:cNvPr id="6" name="Slide Number Placeholder 5"/>
          <p:cNvSpPr>
            <a:spLocks noGrp="1"/>
          </p:cNvSpPr>
          <p:nvPr>
            <p:ph type="sldNum" sz="quarter" idx="12"/>
          </p:nvPr>
        </p:nvSpPr>
        <p:spPr/>
        <p:txBody>
          <a:bodyPr/>
          <a:lstStyle>
            <a:lvl1pPr>
              <a:defRPr>
                <a:solidFill>
                  <a:srgbClr val="FFFFFF"/>
                </a:solidFill>
                <a:latin typeface="Avenir LT Std 65 Medium" panose="020B0603020203020204" pitchFamily="34" charset="0"/>
              </a:defRPr>
            </a:lvl1pPr>
          </a:lstStyle>
          <a:p>
            <a:fld id="{E0AE20C0-EF6D-4CBF-9338-B9A38DC50618}"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lvl1pPr>
              <a:defRPr>
                <a:latin typeface="Avenir LT Std 65 Medium" panose="020B0603020203020204" pitchFamily="34" charset="0"/>
              </a:defRPr>
            </a:lvl1pPr>
            <a:lvl2pPr>
              <a:defRPr>
                <a:latin typeface="Avenir LT Std 65 Medium" panose="020B0603020203020204" pitchFamily="34" charset="0"/>
              </a:defRPr>
            </a:lvl2pPr>
            <a:lvl3pPr>
              <a:defRPr>
                <a:latin typeface="Avenir LT Std 65 Medium" panose="020B0603020203020204" pitchFamily="34" charset="0"/>
              </a:defRPr>
            </a:lvl3pPr>
            <a:lvl4pPr>
              <a:defRPr>
                <a:latin typeface="Avenir LT Std 65 Medium" panose="020B0603020203020204" pitchFamily="34" charset="0"/>
              </a:defRPr>
            </a:lvl4pPr>
            <a:lvl5pPr>
              <a:defRPr>
                <a:latin typeface="Avenir LT Std 65 Medium" panose="020B0603020203020204"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7" name="Picture 6" descr="tec-logo only transparent.png"/>
          <p:cNvPicPr>
            <a:picLocks noChangeAspect="1"/>
          </p:cNvPicPr>
          <p:nvPr userDrawn="1"/>
        </p:nvPicPr>
        <p:blipFill>
          <a:blip r:embed="rId2" cstate="print"/>
          <a:srcRect l="54545"/>
          <a:stretch>
            <a:fillRect/>
          </a:stretch>
        </p:blipFill>
        <p:spPr>
          <a:xfrm>
            <a:off x="203200" y="6148832"/>
            <a:ext cx="508000" cy="48056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latin typeface="Avenir LT Std 65 Medium" panose="020B0603020203020204"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latin typeface="Avenir LT Std 65 Medium" panose="020B0603020203020204" pitchFamily="34" charset="0"/>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latin typeface="Avenir LT Std 65 Medium" panose="020B0603020203020204" pitchFamily="34" charset="0"/>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latin typeface="Avenir LT Std 65 Medium" panose="020B0603020203020204" pitchFamily="34" charset="0"/>
            </a:endParaRPr>
          </a:p>
        </p:txBody>
      </p:sp>
      <p:sp>
        <p:nvSpPr>
          <p:cNvPr id="2" name="Title 1"/>
          <p:cNvSpPr>
            <a:spLocks noGrp="1"/>
          </p:cNvSpPr>
          <p:nvPr>
            <p:ph type="title"/>
          </p:nvPr>
        </p:nvSpPr>
        <p:spPr>
          <a:xfrm>
            <a:off x="1828800" y="1600200"/>
            <a:ext cx="10160000" cy="990600"/>
          </a:xfrm>
        </p:spPr>
        <p:txBody>
          <a:bodyPr>
            <a:noAutofit/>
          </a:bodyPr>
          <a:lstStyle>
            <a:lvl1pPr algn="l">
              <a:buNone/>
              <a:defRPr sz="3600" b="0" cap="none">
                <a:solidFill>
                  <a:srgbClr val="FFFFFF"/>
                </a:solidFill>
                <a:latin typeface="Avenir LT Std 65 Medium" panose="020B0603020203020204" pitchFamily="34" charset="0"/>
              </a:defRPr>
            </a:lvl1pPr>
          </a:lstStyle>
          <a:p>
            <a:r>
              <a:rPr kumimoji="0" lang="en-US"/>
              <a:t>Click to edit Master title style</a:t>
            </a:r>
          </a:p>
        </p:txBody>
      </p:sp>
      <p:sp>
        <p:nvSpPr>
          <p:cNvPr id="12" name="Date Placeholder 11"/>
          <p:cNvSpPr>
            <a:spLocks noGrp="1"/>
          </p:cNvSpPr>
          <p:nvPr>
            <p:ph type="dt" sz="half" idx="10"/>
          </p:nvPr>
        </p:nvSpPr>
        <p:spPr/>
        <p:txBody>
          <a:bodyPr/>
          <a:lstStyle>
            <a:lvl1pPr>
              <a:defRPr>
                <a:latin typeface="Avenir LT Std 65 Medium" panose="020B0603020203020204" pitchFamily="34" charset="0"/>
              </a:defRPr>
            </a:lvl1pPr>
          </a:lstStyle>
          <a:p>
            <a:pPr algn="r"/>
            <a:fld id="{94B36C0D-E956-4DBD-A13F-66ED4D0E0491}" type="datetime1">
              <a:rPr lang="en-US" smtClean="0"/>
              <a:pPr algn="r"/>
              <a:t>4/15/2024</a:t>
            </a:fld>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latin typeface="Avenir LT Std 65 Medium" panose="020B0603020203020204" pitchFamily="34" charset="0"/>
              </a:defRPr>
            </a:lvl1pPr>
          </a:lstStyle>
          <a:p>
            <a:fld id="{5D438078-549B-4CFE-A72D-53C1213D621D}" type="slidenum">
              <a:rPr lang="en-US" smtClean="0"/>
              <a:pPr/>
              <a:t>‹#›</a:t>
            </a:fld>
            <a:endParaRPr lang="en-US"/>
          </a:p>
        </p:txBody>
      </p:sp>
      <p:sp>
        <p:nvSpPr>
          <p:cNvPr id="14" name="Footer Placeholder 13"/>
          <p:cNvSpPr>
            <a:spLocks noGrp="1"/>
          </p:cNvSpPr>
          <p:nvPr>
            <p:ph type="ftr" sz="quarter" idx="12"/>
          </p:nvPr>
        </p:nvSpPr>
        <p:spPr/>
        <p:txBody>
          <a:bodyPr/>
          <a:lstStyle>
            <a:lvl1pPr algn="l">
              <a:defRPr>
                <a:latin typeface="Avenir LT Std 65 Medium" panose="020B0603020203020204" pitchFamily="34" charset="0"/>
              </a:defRPr>
            </a:lvl1pPr>
          </a:lstStyle>
          <a:p>
            <a:r>
              <a:rPr lang="en-US"/>
              <a:t>Presentation Name presented by The Energy Co-op</a:t>
            </a:r>
          </a:p>
        </p:txBody>
      </p:sp>
      <p:pic>
        <p:nvPicPr>
          <p:cNvPr id="11" name="Picture 10" descr="tec-logo only transparent.png"/>
          <p:cNvPicPr>
            <a:picLocks noChangeAspect="1"/>
          </p:cNvPicPr>
          <p:nvPr userDrawn="1"/>
        </p:nvPicPr>
        <p:blipFill>
          <a:blip r:embed="rId2" cstate="print"/>
          <a:srcRect l="54545"/>
          <a:stretch>
            <a:fillRect/>
          </a:stretch>
        </p:blipFill>
        <p:spPr>
          <a:xfrm>
            <a:off x="203200" y="6148832"/>
            <a:ext cx="508000" cy="48056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venir LT Std 65 Medium" panose="020B0603020203020204" pitchFamily="34" charset="0"/>
              </a:defRPr>
            </a:lvl1p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lvl1pPr>
              <a:defRPr>
                <a:latin typeface="Avenir LT Std 65 Medium" panose="020B0603020203020204" pitchFamily="34" charset="0"/>
              </a:defRPr>
            </a:lvl1pPr>
            <a:lvl2pPr>
              <a:defRPr>
                <a:latin typeface="Avenir LT Std 65 Medium" panose="020B0603020203020204" pitchFamily="34" charset="0"/>
              </a:defRPr>
            </a:lvl2pPr>
            <a:lvl3pPr>
              <a:defRPr>
                <a:latin typeface="Avenir LT Std 65 Medium" panose="020B0603020203020204" pitchFamily="34" charset="0"/>
              </a:defRPr>
            </a:lvl3pPr>
            <a:lvl4pPr>
              <a:defRPr>
                <a:latin typeface="Avenir LT Std 65 Medium" panose="020B0603020203020204" pitchFamily="34" charset="0"/>
              </a:defRPr>
            </a:lvl4pPr>
            <a:lvl5pPr>
              <a:defRPr>
                <a:latin typeface="Avenir LT Std 65 Medium" panose="020B0603020203020204"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lvl1pPr>
              <a:defRPr>
                <a:latin typeface="Avenir LT Std 65 Medium" panose="020B0603020203020204" pitchFamily="34" charset="0"/>
              </a:defRPr>
            </a:lvl1pPr>
            <a:lvl2pPr>
              <a:defRPr>
                <a:latin typeface="Avenir LT Std 65 Medium" panose="020B0603020203020204" pitchFamily="34" charset="0"/>
              </a:defRPr>
            </a:lvl2pPr>
            <a:lvl3pPr>
              <a:defRPr>
                <a:latin typeface="Avenir LT Std 65 Medium" panose="020B0603020203020204" pitchFamily="34" charset="0"/>
              </a:defRPr>
            </a:lvl3pPr>
            <a:lvl4pPr>
              <a:defRPr>
                <a:latin typeface="Avenir LT Std 65 Medium" panose="020B0603020203020204" pitchFamily="34" charset="0"/>
              </a:defRPr>
            </a:lvl4pPr>
            <a:lvl5pPr>
              <a:defRPr>
                <a:latin typeface="Avenir LT Std 65 Medium" panose="020B0603020203020204"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lvl1pPr>
              <a:defRPr>
                <a:latin typeface="Avenir LT Std 65 Medium" panose="020B0603020203020204" pitchFamily="34" charset="0"/>
              </a:defRPr>
            </a:lvl1pPr>
          </a:lstStyle>
          <a:p>
            <a:pPr algn="r"/>
            <a:fld id="{138C98EF-B6B2-4710-80C0-8EEDB3BC14EF}" type="datetime1">
              <a:rPr lang="en-US" smtClean="0"/>
              <a:pPr algn="r"/>
              <a:t>4/15/2024</a:t>
            </a:fld>
            <a:endParaRPr lang="en-US"/>
          </a:p>
        </p:txBody>
      </p:sp>
      <p:sp>
        <p:nvSpPr>
          <p:cNvPr id="10" name="Slide Number Placeholder 9"/>
          <p:cNvSpPr>
            <a:spLocks noGrp="1"/>
          </p:cNvSpPr>
          <p:nvPr>
            <p:ph type="sldNum" sz="quarter" idx="16"/>
          </p:nvPr>
        </p:nvSpPr>
        <p:spPr/>
        <p:txBody>
          <a:bodyPr rtlCol="0"/>
          <a:lstStyle>
            <a:lvl1pPr>
              <a:defRPr>
                <a:latin typeface="Avenir LT Std 65 Medium" panose="020B0603020203020204" pitchFamily="34" charset="0"/>
              </a:defRPr>
            </a:lvl1pPr>
          </a:lstStyle>
          <a:p>
            <a:fld id="{E0AE20C0-EF6D-4CBF-9338-B9A38DC50618}" type="slidenum">
              <a:rPr lang="en-US" smtClean="0"/>
              <a:pPr/>
              <a:t>‹#›</a:t>
            </a:fld>
            <a:endParaRPr lang="en-US"/>
          </a:p>
        </p:txBody>
      </p:sp>
      <p:sp>
        <p:nvSpPr>
          <p:cNvPr id="12" name="Footer Placeholder 11"/>
          <p:cNvSpPr>
            <a:spLocks noGrp="1"/>
          </p:cNvSpPr>
          <p:nvPr>
            <p:ph type="ftr" sz="quarter" idx="17"/>
          </p:nvPr>
        </p:nvSpPr>
        <p:spPr/>
        <p:txBody>
          <a:bodyPr rtlCol="0"/>
          <a:lstStyle>
            <a:lvl1pPr algn="l">
              <a:defRPr>
                <a:latin typeface="Avenir LT Std 65 Medium" panose="020B0603020203020204" pitchFamily="34" charset="0"/>
              </a:defRPr>
            </a:lvl1pPr>
          </a:lstStyle>
          <a:p>
            <a:r>
              <a:rPr lang="en-US"/>
              <a:t>Presentation Name presented by The Energy Co-op</a:t>
            </a:r>
          </a:p>
        </p:txBody>
      </p:sp>
      <p:pic>
        <p:nvPicPr>
          <p:cNvPr id="13" name="Picture 12" descr="tec-logo only transparent.png"/>
          <p:cNvPicPr>
            <a:picLocks noChangeAspect="1"/>
          </p:cNvPicPr>
          <p:nvPr userDrawn="1"/>
        </p:nvPicPr>
        <p:blipFill>
          <a:blip r:embed="rId2" cstate="print"/>
          <a:srcRect l="54545"/>
          <a:stretch>
            <a:fillRect/>
          </a:stretch>
        </p:blipFill>
        <p:spPr>
          <a:xfrm>
            <a:off x="203200" y="6148832"/>
            <a:ext cx="508000" cy="48056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normAutofit/>
          </a:bodyPr>
          <a:lstStyle>
            <a:lvl1pPr>
              <a:defRPr sz="4000">
                <a:latin typeface="Avenir LT Std 65 Medium" panose="020B0603020203020204" pitchFamily="34" charset="0"/>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lvl1pPr>
              <a:defRPr>
                <a:latin typeface="Avenir LT Std 65 Medium" panose="020B0603020203020204" pitchFamily="34" charset="0"/>
              </a:defRPr>
            </a:lvl1pPr>
            <a:lvl2pPr>
              <a:defRPr>
                <a:latin typeface="Avenir LT Std 65 Medium" panose="020B0603020203020204" pitchFamily="34" charset="0"/>
              </a:defRPr>
            </a:lvl2pPr>
            <a:lvl3pPr>
              <a:defRPr>
                <a:latin typeface="Avenir LT Std 65 Medium" panose="020B0603020203020204" pitchFamily="34" charset="0"/>
              </a:defRPr>
            </a:lvl3pPr>
            <a:lvl4pPr>
              <a:defRPr>
                <a:latin typeface="Avenir LT Std 65 Medium" panose="020B0603020203020204" pitchFamily="34" charset="0"/>
              </a:defRPr>
            </a:lvl4pPr>
            <a:lvl5pPr>
              <a:defRPr>
                <a:latin typeface="Avenir LT Std 65 Medium" panose="020B0603020203020204"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lvl1pPr>
              <a:defRPr>
                <a:latin typeface="Avenir LT Std 65 Medium" panose="020B0603020203020204" pitchFamily="34" charset="0"/>
              </a:defRPr>
            </a:lvl1pPr>
            <a:lvl2pPr>
              <a:defRPr>
                <a:latin typeface="Avenir LT Std 65 Medium" panose="020B0603020203020204" pitchFamily="34" charset="0"/>
              </a:defRPr>
            </a:lvl2pPr>
            <a:lvl3pPr>
              <a:defRPr>
                <a:latin typeface="Avenir LT Std 65 Medium" panose="020B0603020203020204" pitchFamily="34" charset="0"/>
              </a:defRPr>
            </a:lvl3pPr>
            <a:lvl4pPr>
              <a:defRPr>
                <a:latin typeface="Avenir LT Std 65 Medium" panose="020B0603020203020204" pitchFamily="34" charset="0"/>
              </a:defRPr>
            </a:lvl4pPr>
            <a:lvl5pPr>
              <a:defRPr>
                <a:latin typeface="Avenir LT Std 65 Medium" panose="020B0603020203020204"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lvl1pPr>
              <a:defRPr>
                <a:latin typeface="Avenir LT Std 65 Medium" panose="020B0603020203020204" pitchFamily="34" charset="0"/>
              </a:defRPr>
            </a:lvl1pPr>
          </a:lstStyle>
          <a:p>
            <a:pPr algn="r"/>
            <a:fld id="{497BE3BB-1084-411B-B9AF-FE0331659367}" type="datetime1">
              <a:rPr lang="en-US" smtClean="0"/>
              <a:pPr algn="r"/>
              <a:t>4/15/2024</a:t>
            </a:fld>
            <a:endParaRPr lang="en-US"/>
          </a:p>
        </p:txBody>
      </p:sp>
      <p:sp>
        <p:nvSpPr>
          <p:cNvPr id="12" name="Slide Number Placeholder 11"/>
          <p:cNvSpPr>
            <a:spLocks noGrp="1"/>
          </p:cNvSpPr>
          <p:nvPr>
            <p:ph type="sldNum" sz="quarter" idx="16"/>
          </p:nvPr>
        </p:nvSpPr>
        <p:spPr/>
        <p:txBody>
          <a:bodyPr rtlCol="0"/>
          <a:lstStyle>
            <a:lvl1pPr>
              <a:defRPr>
                <a:latin typeface="Avenir LT Std 65 Medium" panose="020B0603020203020204" pitchFamily="34" charset="0"/>
              </a:defRPr>
            </a:lvl1pPr>
          </a:lstStyle>
          <a:p>
            <a:fld id="{E0AE20C0-EF6D-4CBF-9338-B9A38DC50618}" type="slidenum">
              <a:rPr lang="en-US" smtClean="0"/>
              <a:pPr/>
              <a:t>‹#›</a:t>
            </a:fld>
            <a:endParaRPr lang="en-US"/>
          </a:p>
        </p:txBody>
      </p:sp>
      <p:sp>
        <p:nvSpPr>
          <p:cNvPr id="14" name="Footer Placeholder 13"/>
          <p:cNvSpPr>
            <a:spLocks noGrp="1"/>
          </p:cNvSpPr>
          <p:nvPr>
            <p:ph type="ftr" sz="quarter" idx="17"/>
          </p:nvPr>
        </p:nvSpPr>
        <p:spPr/>
        <p:txBody>
          <a:bodyPr rtlCol="0"/>
          <a:lstStyle>
            <a:lvl1pPr algn="l">
              <a:defRPr>
                <a:latin typeface="Avenir LT Std 65 Medium" panose="020B0603020203020204" pitchFamily="34" charset="0"/>
              </a:defRPr>
            </a:lvl1pPr>
          </a:lstStyle>
          <a:p>
            <a:r>
              <a:rPr lang="en-US"/>
              <a:t>Presentation Name presented by The Energy Co-op</a:t>
            </a: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latin typeface="Avenir LT Std 65 Medium" panose="020B0603020203020204"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3"/>
          </a:solidFill>
        </p:spPr>
        <p:txBody>
          <a:bodyPr rtlCol="0" anchor="ctr"/>
          <a:lstStyle>
            <a:lvl1pPr marL="0" indent="0">
              <a:buFontTx/>
              <a:buNone/>
              <a:defRPr sz="2000" b="1">
                <a:solidFill>
                  <a:srgbClr val="FFFFFF"/>
                </a:solidFill>
                <a:latin typeface="Avenir LT Std 65 Medium" panose="020B0603020203020204" pitchFamily="34" charset="0"/>
              </a:defRPr>
            </a:lvl1pPr>
          </a:lstStyle>
          <a:p>
            <a:pPr lvl="0" eaLnBrk="1" latinLnBrk="0" hangingPunct="1"/>
            <a:r>
              <a:rPr kumimoji="0" lang="en-US"/>
              <a:t>Click to edit Master text styles</a:t>
            </a:r>
          </a:p>
        </p:txBody>
      </p:sp>
      <p:pic>
        <p:nvPicPr>
          <p:cNvPr id="17" name="Picture 16" descr="tec-logo only transparent.png"/>
          <p:cNvPicPr>
            <a:picLocks noChangeAspect="1"/>
          </p:cNvPicPr>
          <p:nvPr userDrawn="1"/>
        </p:nvPicPr>
        <p:blipFill>
          <a:blip r:embed="rId2" cstate="print"/>
          <a:srcRect l="54545"/>
          <a:stretch>
            <a:fillRect/>
          </a:stretch>
        </p:blipFill>
        <p:spPr>
          <a:xfrm>
            <a:off x="203200" y="6148832"/>
            <a:ext cx="508000" cy="48056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venir LT Std 65 Medium" panose="020B0603020203020204" pitchFamily="34" charset="0"/>
              </a:defRPr>
            </a:lvl1pPr>
          </a:lstStyle>
          <a:p>
            <a:r>
              <a:rPr kumimoji="0" lang="en-US"/>
              <a:t>Click to edit Master title style</a:t>
            </a:r>
          </a:p>
        </p:txBody>
      </p:sp>
      <p:sp>
        <p:nvSpPr>
          <p:cNvPr id="3" name="Date Placeholder 2"/>
          <p:cNvSpPr>
            <a:spLocks noGrp="1"/>
          </p:cNvSpPr>
          <p:nvPr>
            <p:ph type="dt" sz="half" idx="10"/>
          </p:nvPr>
        </p:nvSpPr>
        <p:spPr/>
        <p:txBody>
          <a:bodyPr/>
          <a:lstStyle>
            <a:lvl1pPr>
              <a:defRPr>
                <a:latin typeface="Avenir LT Std 65 Medium" panose="020B0603020203020204" pitchFamily="34" charset="0"/>
              </a:defRPr>
            </a:lvl1pPr>
          </a:lstStyle>
          <a:p>
            <a:pPr algn="r"/>
            <a:fld id="{A7609C1B-394B-483B-B82E-A79405AD8204}" type="datetime1">
              <a:rPr lang="en-US" smtClean="0"/>
              <a:pPr algn="r"/>
              <a:t>4/15/2024</a:t>
            </a:fld>
            <a:endParaRPr lang="en-US"/>
          </a:p>
        </p:txBody>
      </p:sp>
      <p:sp>
        <p:nvSpPr>
          <p:cNvPr id="4" name="Footer Placeholder 3"/>
          <p:cNvSpPr>
            <a:spLocks noGrp="1"/>
          </p:cNvSpPr>
          <p:nvPr>
            <p:ph type="ftr" sz="quarter" idx="11"/>
          </p:nvPr>
        </p:nvSpPr>
        <p:spPr/>
        <p:txBody>
          <a:bodyPr/>
          <a:lstStyle>
            <a:lvl1pPr algn="l">
              <a:defRPr>
                <a:latin typeface="Avenir LT Std 65 Medium" panose="020B0603020203020204" pitchFamily="34" charset="0"/>
              </a:defRPr>
            </a:lvl1pPr>
          </a:lstStyle>
          <a:p>
            <a:r>
              <a:rPr lang="en-US"/>
              <a:t>Presentation Name presented by The Energy Co-op</a:t>
            </a:r>
          </a:p>
        </p:txBody>
      </p:sp>
      <p:sp>
        <p:nvSpPr>
          <p:cNvPr id="5" name="Slide Number Placeholder 4"/>
          <p:cNvSpPr>
            <a:spLocks noGrp="1"/>
          </p:cNvSpPr>
          <p:nvPr>
            <p:ph type="sldNum" sz="quarter" idx="12"/>
          </p:nvPr>
        </p:nvSpPr>
        <p:spPr/>
        <p:txBody>
          <a:bodyPr/>
          <a:lstStyle>
            <a:lvl1pPr>
              <a:defRPr>
                <a:solidFill>
                  <a:srgbClr val="FFFFFF"/>
                </a:solidFill>
                <a:latin typeface="Avenir LT Std 65 Medium" panose="020B0603020203020204" pitchFamily="34" charset="0"/>
              </a:defRPr>
            </a:lvl1pPr>
          </a:lstStyle>
          <a:p>
            <a:fld id="{E0AE20C0-EF6D-4CBF-9338-B9A38DC50618}" type="slidenum">
              <a:rPr lang="en-US" smtClean="0"/>
              <a:pPr/>
              <a:t>‹#›</a:t>
            </a:fld>
            <a:endParaRPr lang="en-US"/>
          </a:p>
        </p:txBody>
      </p:sp>
      <p:pic>
        <p:nvPicPr>
          <p:cNvPr id="6" name="Picture 5" descr="tec-logo only transparent.png"/>
          <p:cNvPicPr>
            <a:picLocks noChangeAspect="1"/>
          </p:cNvPicPr>
          <p:nvPr userDrawn="1"/>
        </p:nvPicPr>
        <p:blipFill>
          <a:blip r:embed="rId2" cstate="print"/>
          <a:srcRect l="54545"/>
          <a:stretch>
            <a:fillRect/>
          </a:stretch>
        </p:blipFill>
        <p:spPr>
          <a:xfrm>
            <a:off x="203200" y="6148832"/>
            <a:ext cx="508000" cy="48056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1BDA818C-28B9-4080-A9B1-76652C88A027}" type="datetime1">
              <a:rPr lang="en-US" smtClean="0"/>
              <a:pPr algn="r"/>
              <a:t>4/15/2024</a:t>
            </a:fld>
            <a:endParaRPr lang="en-US"/>
          </a:p>
        </p:txBody>
      </p:sp>
      <p:sp>
        <p:nvSpPr>
          <p:cNvPr id="3" name="Footer Placeholder 2"/>
          <p:cNvSpPr>
            <a:spLocks noGrp="1"/>
          </p:cNvSpPr>
          <p:nvPr>
            <p:ph type="ftr" sz="quarter" idx="11"/>
          </p:nvPr>
        </p:nvSpPr>
        <p:spPr>
          <a:xfrm>
            <a:off x="812801" y="6248401"/>
            <a:ext cx="7228111" cy="365125"/>
          </a:xfrm>
        </p:spPr>
        <p:txBody>
          <a:bodyPr/>
          <a:lstStyle>
            <a:lvl1pPr algn="l">
              <a:defRPr/>
            </a:lvl1pPr>
          </a:lstStyle>
          <a:p>
            <a:r>
              <a:rPr lang="en-US"/>
              <a:t>Presentation Name presented by The Energy Co-op</a:t>
            </a:r>
          </a:p>
        </p:txBody>
      </p:sp>
      <p:pic>
        <p:nvPicPr>
          <p:cNvPr id="9" name="Picture 8" descr="tec-logo only transparent.png"/>
          <p:cNvPicPr>
            <a:picLocks noChangeAspect="1"/>
          </p:cNvPicPr>
          <p:nvPr userDrawn="1"/>
        </p:nvPicPr>
        <p:blipFill>
          <a:blip r:embed="rId2" cstate="print"/>
          <a:srcRect l="54545"/>
          <a:stretch>
            <a:fillRect/>
          </a:stretch>
        </p:blipFill>
        <p:spPr>
          <a:xfrm>
            <a:off x="203200" y="6148832"/>
            <a:ext cx="508000" cy="48056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1.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557897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latin typeface="Avenir LT Std 65 Medium" panose="020B0603020203020204" pitchFamily="34" charset="0"/>
              </a:defRPr>
            </a:lvl1pPr>
          </a:lstStyle>
          <a:p>
            <a:pPr algn="r"/>
            <a:fld id="{F51F249F-4333-40BD-B774-4E3464628DC6}" type="datetime1">
              <a:rPr lang="en-US" smtClean="0"/>
              <a:pPr algn="r"/>
              <a:t>4/15/2024</a:t>
            </a:fld>
            <a:endParaRPr lang="en-US"/>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latin typeface="Avenir LT Std 65 Medium" panose="020B0603020203020204" pitchFamily="34" charset="0"/>
              </a:defRPr>
            </a:lvl1pPr>
          </a:lstStyle>
          <a:p>
            <a:pPr algn="l"/>
            <a:r>
              <a:rPr lang="en-US"/>
              <a:t>Presentation Name presented by The Energy Co-op</a:t>
            </a: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latin typeface="Avenir LT Std 65 Medium" panose="020B0603020203020204" pitchFamily="34" charset="0"/>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latin typeface="Avenir LT Std 65 Medium" panose="020B0603020203020204" pitchFamily="34" charset="0"/>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latin typeface="Avenir LT Std 65 Medium" panose="020B0603020203020204" pitchFamily="34" charset="0"/>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latin typeface="Avenir LT Std 65 Medium" panose="020B0603020203020204" pitchFamily="34" charset="0"/>
              </a:defRPr>
            </a:lvl1pPr>
          </a:lstStyle>
          <a:p>
            <a:fld id="{E0AE20C0-EF6D-4CBF-9338-B9A38DC50618}" type="slidenum">
              <a:rPr lang="en-US" smtClean="0"/>
              <a:pPr/>
              <a:t>‹#›</a:t>
            </a:fld>
            <a:endParaRPr lang="en-US"/>
          </a:p>
        </p:txBody>
      </p:sp>
      <p:pic>
        <p:nvPicPr>
          <p:cNvPr id="10" name="Picture 9" descr="tec-logo only transparent.png"/>
          <p:cNvPicPr>
            <a:picLocks noChangeAspect="1"/>
          </p:cNvPicPr>
          <p:nvPr/>
        </p:nvPicPr>
        <p:blipFill>
          <a:blip r:embed="rId10" cstate="print"/>
          <a:srcRect l="54545"/>
          <a:stretch>
            <a:fillRect/>
          </a:stretch>
        </p:blipFill>
        <p:spPr>
          <a:xfrm>
            <a:off x="203200" y="6148832"/>
            <a:ext cx="508000" cy="480568"/>
          </a:xfrm>
          <a:prstGeom prst="rect">
            <a:avLst/>
          </a:prstGeom>
        </p:spPr>
      </p:pic>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Lst>
  <p:hf hdr="0"/>
  <p:txStyles>
    <p:titleStyle>
      <a:lvl1pPr algn="l" rtl="0" eaLnBrk="1" latinLnBrk="0" hangingPunct="1">
        <a:spcBef>
          <a:spcPct val="0"/>
        </a:spcBef>
        <a:buNone/>
        <a:defRPr kumimoji="0" sz="4400" kern="1200">
          <a:solidFill>
            <a:schemeClr val="tx2"/>
          </a:solidFill>
          <a:latin typeface="Avenir LT Std 65 Medium" panose="020B0603020203020204" pitchFamily="34" charset="0"/>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Avenir LT Std 65 Medium" panose="020B0603020203020204" pitchFamily="34"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Avenir LT Std 65 Medium" panose="020B0603020203020204" pitchFamily="34" charset="0"/>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Avenir LT Std 65 Medium" panose="020B0603020203020204" pitchFamily="34" charset="0"/>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Avenir LT Std 65 Medium" panose="020B0603020203020204" pitchFamily="34" charset="0"/>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Avenir LT Std 65 Medium" panose="020B0603020203020204"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8" Type="http://schemas.openxmlformats.org/officeDocument/2006/relationships/hyperlink" Target="https://www.reuters.com/world/us/what-second-trump-presidency-could-mean-us-energy-policy-2024-02-16/" TargetMode="External"/><Relationship Id="rId3" Type="http://schemas.openxmlformats.org/officeDocument/2006/relationships/image" Target="../media/image5.jpeg"/><Relationship Id="rId7" Type="http://schemas.openxmlformats.org/officeDocument/2006/relationships/hyperlink" Target="https://www.whitehouse.gov/cea/written-materials/2021/09/16/the-presidents-agenda-to-build-back-better-will-reduce-emissions-and-keep-energy-costs-low/"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www.nytimes.com/2024/02/16/climate/trump-clean-energy-fact-check.html" TargetMode="External"/><Relationship Id="rId11" Type="http://schemas.openxmlformats.org/officeDocument/2006/relationships/hyperlink" Target="https://trumpwhitehouse.archives.gov/issues/energy-environment/" TargetMode="External"/><Relationship Id="rId5" Type="http://schemas.openxmlformats.org/officeDocument/2006/relationships/hyperlink" Target="https://trumpwhitehouse.archives.gov/wp-content/uploads/2021/01/210114-Final-Accomplishments-Document.pdf" TargetMode="External"/><Relationship Id="rId10" Type="http://schemas.openxmlformats.org/officeDocument/2006/relationships/hyperlink" Target="https://fortune.com/2014/09/10/natural-gas-exports-set-to-take-off-as-energy-department-approves-two-new-projects/" TargetMode="External"/><Relationship Id="rId4" Type="http://schemas.openxmlformats.org/officeDocument/2006/relationships/hyperlink" Target="https://www.doi.gov/pressreleases/biden-harris-administration-advances-15-onshore-clean-energy-projects-potential-power" TargetMode="External"/><Relationship Id="rId9" Type="http://schemas.openxmlformats.org/officeDocument/2006/relationships/hyperlink" Target="https://www.bbc.com/news/election-us-2020-5365717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98465-9C3D-E836-CF89-000B66CAFF80}"/>
              </a:ext>
            </a:extLst>
          </p:cNvPr>
          <p:cNvSpPr>
            <a:spLocks noGrp="1"/>
          </p:cNvSpPr>
          <p:nvPr>
            <p:ph type="title"/>
          </p:nvPr>
        </p:nvSpPr>
        <p:spPr>
          <a:xfrm>
            <a:off x="415600" y="3412224"/>
            <a:ext cx="11360800" cy="1122400"/>
          </a:xfrm>
        </p:spPr>
        <p:txBody>
          <a:bodyPr>
            <a:normAutofit fontScale="90000"/>
          </a:bodyPr>
          <a:lstStyle/>
          <a:p>
            <a:r>
              <a:rPr lang="en-US" sz="4267"/>
              <a:t>Earth Month 2024 Webinar:</a:t>
            </a:r>
            <a:br>
              <a:rPr lang="en-US" sz="4267"/>
            </a:br>
            <a:r>
              <a:rPr lang="en-US" sz="4267"/>
              <a:t>Presidential Energy Policy</a:t>
            </a:r>
          </a:p>
        </p:txBody>
      </p:sp>
      <p:sp>
        <p:nvSpPr>
          <p:cNvPr id="11" name="Title 1">
            <a:extLst>
              <a:ext uri="{FF2B5EF4-FFF2-40B4-BE49-F238E27FC236}">
                <a16:creationId xmlns:a16="http://schemas.microsoft.com/office/drawing/2014/main" id="{DC7C82AF-4E26-9E67-24ED-843A685DC78F}"/>
              </a:ext>
            </a:extLst>
          </p:cNvPr>
          <p:cNvSpPr txBox="1">
            <a:spLocks/>
          </p:cNvSpPr>
          <p:nvPr/>
        </p:nvSpPr>
        <p:spPr>
          <a:xfrm>
            <a:off x="0" y="5384223"/>
            <a:ext cx="12192000" cy="1122400"/>
          </a:xfrm>
          <a:prstGeom prst="rect">
            <a:avLst/>
          </a:prstGeom>
          <a:noFill/>
          <a:ln>
            <a:noFill/>
          </a:ln>
        </p:spPr>
        <p:txBody>
          <a:bodyPr spcFirstLastPara="1" wrap="square" lIns="121900" tIns="121900" rIns="121900" bIns="1219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n-US" sz="2000">
                <a:latin typeface="Aptos" panose="020F0502020204030204" pitchFamily="34" charset="0"/>
              </a:rPr>
              <a:t>Hosted by Colin Teague, Eric Miller &amp; Lauren Keller  </a:t>
            </a:r>
          </a:p>
        </p:txBody>
      </p:sp>
      <p:cxnSp>
        <p:nvCxnSpPr>
          <p:cNvPr id="3" name="Straight Connector 2">
            <a:extLst>
              <a:ext uri="{FF2B5EF4-FFF2-40B4-BE49-F238E27FC236}">
                <a16:creationId xmlns:a16="http://schemas.microsoft.com/office/drawing/2014/main" id="{B21D3835-D054-E05C-3C8E-D4930CA7A4AB}"/>
              </a:ext>
            </a:extLst>
          </p:cNvPr>
          <p:cNvCxnSpPr>
            <a:cxnSpLocks/>
          </p:cNvCxnSpPr>
          <p:nvPr/>
        </p:nvCxnSpPr>
        <p:spPr>
          <a:xfrm>
            <a:off x="1118648" y="2562625"/>
            <a:ext cx="11073352" cy="0"/>
          </a:xfrm>
          <a:prstGeom prst="line">
            <a:avLst/>
          </a:prstGeom>
          <a:ln w="203200">
            <a:solidFill>
              <a:srgbClr val="60AD4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5A8332D-719D-87F7-F153-D31ECEBE8BFD}"/>
              </a:ext>
            </a:extLst>
          </p:cNvPr>
          <p:cNvCxnSpPr>
            <a:cxnSpLocks/>
          </p:cNvCxnSpPr>
          <p:nvPr/>
        </p:nvCxnSpPr>
        <p:spPr>
          <a:xfrm>
            <a:off x="0" y="2562625"/>
            <a:ext cx="1005525" cy="0"/>
          </a:xfrm>
          <a:prstGeom prst="line">
            <a:avLst/>
          </a:prstGeom>
          <a:ln w="203200">
            <a:solidFill>
              <a:srgbClr val="F9A618"/>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ED5559FA-3644-8646-3635-BD45782E2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2960" y="351377"/>
            <a:ext cx="4966079" cy="1955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99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D5559FA-3644-8646-3635-BD45782E2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61" y="6079078"/>
            <a:ext cx="1494406" cy="58842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A4DFB9D0-5376-B6A0-1BF2-41EDD9E06897}"/>
              </a:ext>
            </a:extLst>
          </p:cNvPr>
          <p:cNvSpPr>
            <a:spLocks noGrp="1"/>
          </p:cNvSpPr>
          <p:nvPr>
            <p:ph type="title"/>
          </p:nvPr>
        </p:nvSpPr>
        <p:spPr>
          <a:xfrm>
            <a:off x="415600" y="232550"/>
            <a:ext cx="11360800" cy="1122400"/>
          </a:xfrm>
        </p:spPr>
        <p:txBody>
          <a:bodyPr>
            <a:normAutofit/>
          </a:bodyPr>
          <a:lstStyle/>
          <a:p>
            <a:r>
              <a:rPr lang="en-US"/>
              <a:t>Trump's Energy Strategy</a:t>
            </a:r>
          </a:p>
        </p:txBody>
      </p:sp>
      <p:cxnSp>
        <p:nvCxnSpPr>
          <p:cNvPr id="2" name="Straight Connector 1">
            <a:extLst>
              <a:ext uri="{FF2B5EF4-FFF2-40B4-BE49-F238E27FC236}">
                <a16:creationId xmlns:a16="http://schemas.microsoft.com/office/drawing/2014/main" id="{5C92961D-8B0A-0F62-FF36-06778792F637}"/>
              </a:ext>
            </a:extLst>
          </p:cNvPr>
          <p:cNvCxnSpPr>
            <a:cxnSpLocks/>
          </p:cNvCxnSpPr>
          <p:nvPr/>
        </p:nvCxnSpPr>
        <p:spPr>
          <a:xfrm>
            <a:off x="1118648" y="1597425"/>
            <a:ext cx="11073352" cy="0"/>
          </a:xfrm>
          <a:prstGeom prst="line">
            <a:avLst/>
          </a:prstGeom>
          <a:ln w="203200">
            <a:solidFill>
              <a:srgbClr val="60AD43"/>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33335E0-9DBF-7981-1167-6893ED5CB1CC}"/>
              </a:ext>
            </a:extLst>
          </p:cNvPr>
          <p:cNvCxnSpPr>
            <a:cxnSpLocks/>
          </p:cNvCxnSpPr>
          <p:nvPr/>
        </p:nvCxnSpPr>
        <p:spPr>
          <a:xfrm>
            <a:off x="0" y="1597425"/>
            <a:ext cx="1005525" cy="0"/>
          </a:xfrm>
          <a:prstGeom prst="line">
            <a:avLst/>
          </a:prstGeom>
          <a:ln w="203200">
            <a:solidFill>
              <a:srgbClr val="F9A618"/>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F2172D8-7D3A-FBC3-837C-0A38C0270247}"/>
              </a:ext>
            </a:extLst>
          </p:cNvPr>
          <p:cNvSpPr txBox="1"/>
          <p:nvPr/>
        </p:nvSpPr>
        <p:spPr>
          <a:xfrm>
            <a:off x="4676867" y="2055704"/>
            <a:ext cx="6737369"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3200">
                <a:solidFill>
                  <a:srgbClr val="0D0D0D"/>
                </a:solidFill>
                <a:ea typeface="+mn-lt"/>
                <a:cs typeface="+mn-lt"/>
              </a:rPr>
              <a:t>Centered around boosting traditional energy sources (oil, gas, coal)</a:t>
            </a:r>
            <a:endParaRPr lang="en-US" sz="3200"/>
          </a:p>
          <a:p>
            <a:pPr marL="285750" indent="-285750">
              <a:buFont typeface="Arial"/>
              <a:buChar char="•"/>
            </a:pPr>
            <a:endParaRPr lang="en-US" sz="3200">
              <a:solidFill>
                <a:srgbClr val="0D0D0D"/>
              </a:solidFill>
              <a:ea typeface="+mn-lt"/>
              <a:cs typeface="+mn-lt"/>
            </a:endParaRPr>
          </a:p>
          <a:p>
            <a:pPr marL="285750" indent="-285750">
              <a:buFont typeface="Arial"/>
              <a:buChar char="•"/>
            </a:pPr>
            <a:r>
              <a:rPr lang="en-US" sz="3200">
                <a:solidFill>
                  <a:srgbClr val="0D0D0D"/>
                </a:solidFill>
                <a:ea typeface="+mn-lt"/>
                <a:cs typeface="+mn-lt"/>
              </a:rPr>
              <a:t>Emphasized maximizing domestic production for energy security and job creation over carbon emission reductions</a:t>
            </a:r>
            <a:endParaRPr lang="en-US" sz="3200">
              <a:solidFill>
                <a:srgbClr val="0D0D0D"/>
              </a:solidFill>
            </a:endParaRPr>
          </a:p>
          <a:p>
            <a:pPr marL="285750" indent="-285750">
              <a:buFont typeface="Arial"/>
              <a:buChar char="•"/>
            </a:pPr>
            <a:endParaRPr lang="en-US" sz="3200">
              <a:solidFill>
                <a:srgbClr val="0D0D0D"/>
              </a:solidFill>
            </a:endParaRPr>
          </a:p>
          <a:p>
            <a:pPr algn="l"/>
            <a:endParaRPr lang="en-US"/>
          </a:p>
        </p:txBody>
      </p:sp>
      <p:pic>
        <p:nvPicPr>
          <p:cNvPr id="5" name="Picture 4" descr="What is dirty energy? This 'fueling failure' is threatening our health">
            <a:extLst>
              <a:ext uri="{FF2B5EF4-FFF2-40B4-BE49-F238E27FC236}">
                <a16:creationId xmlns:a16="http://schemas.microsoft.com/office/drawing/2014/main" id="{FB9D3BB2-EBEC-1886-57F5-4B9C3FEB7C5D}"/>
              </a:ext>
            </a:extLst>
          </p:cNvPr>
          <p:cNvPicPr>
            <a:picLocks noChangeAspect="1"/>
          </p:cNvPicPr>
          <p:nvPr/>
        </p:nvPicPr>
        <p:blipFill>
          <a:blip r:embed="rId4"/>
          <a:stretch>
            <a:fillRect/>
          </a:stretch>
        </p:blipFill>
        <p:spPr>
          <a:xfrm>
            <a:off x="666748" y="2973915"/>
            <a:ext cx="2698751" cy="1534586"/>
          </a:xfrm>
          <a:prstGeom prst="rect">
            <a:avLst/>
          </a:prstGeom>
        </p:spPr>
      </p:pic>
    </p:spTree>
    <p:extLst>
      <p:ext uri="{BB962C8B-B14F-4D97-AF65-F5344CB8AC3E}">
        <p14:creationId xmlns:p14="http://schemas.microsoft.com/office/powerpoint/2010/main" val="334979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D5559FA-3644-8646-3635-BD45782E2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61" y="6079078"/>
            <a:ext cx="1494406" cy="58842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A4DFB9D0-5376-B6A0-1BF2-41EDD9E06897}"/>
              </a:ext>
            </a:extLst>
          </p:cNvPr>
          <p:cNvSpPr>
            <a:spLocks noGrp="1"/>
          </p:cNvSpPr>
          <p:nvPr>
            <p:ph type="title"/>
          </p:nvPr>
        </p:nvSpPr>
        <p:spPr>
          <a:xfrm>
            <a:off x="415600" y="232550"/>
            <a:ext cx="11360800" cy="1122400"/>
          </a:xfrm>
        </p:spPr>
        <p:txBody>
          <a:bodyPr>
            <a:normAutofit/>
          </a:bodyPr>
          <a:lstStyle/>
          <a:p>
            <a:r>
              <a:rPr lang="en-US"/>
              <a:t>Rollback of Regulations</a:t>
            </a:r>
          </a:p>
        </p:txBody>
      </p:sp>
      <p:cxnSp>
        <p:nvCxnSpPr>
          <p:cNvPr id="2" name="Straight Connector 1">
            <a:extLst>
              <a:ext uri="{FF2B5EF4-FFF2-40B4-BE49-F238E27FC236}">
                <a16:creationId xmlns:a16="http://schemas.microsoft.com/office/drawing/2014/main" id="{5C92961D-8B0A-0F62-FF36-06778792F637}"/>
              </a:ext>
            </a:extLst>
          </p:cNvPr>
          <p:cNvCxnSpPr>
            <a:cxnSpLocks/>
          </p:cNvCxnSpPr>
          <p:nvPr/>
        </p:nvCxnSpPr>
        <p:spPr>
          <a:xfrm>
            <a:off x="1118648" y="1597425"/>
            <a:ext cx="11073352" cy="0"/>
          </a:xfrm>
          <a:prstGeom prst="line">
            <a:avLst/>
          </a:prstGeom>
          <a:ln w="203200">
            <a:solidFill>
              <a:srgbClr val="60AD43"/>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33335E0-9DBF-7981-1167-6893ED5CB1CC}"/>
              </a:ext>
            </a:extLst>
          </p:cNvPr>
          <p:cNvCxnSpPr>
            <a:cxnSpLocks/>
          </p:cNvCxnSpPr>
          <p:nvPr/>
        </p:nvCxnSpPr>
        <p:spPr>
          <a:xfrm>
            <a:off x="0" y="1597425"/>
            <a:ext cx="1005525" cy="0"/>
          </a:xfrm>
          <a:prstGeom prst="line">
            <a:avLst/>
          </a:prstGeom>
          <a:ln w="203200">
            <a:solidFill>
              <a:srgbClr val="F9A618"/>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F2172D8-7D3A-FBC3-837C-0A38C0270247}"/>
              </a:ext>
            </a:extLst>
          </p:cNvPr>
          <p:cNvSpPr txBox="1"/>
          <p:nvPr/>
        </p:nvSpPr>
        <p:spPr>
          <a:xfrm>
            <a:off x="586727" y="2153121"/>
            <a:ext cx="7757100"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sz="3200">
                <a:solidFill>
                  <a:srgbClr val="0D0D0D"/>
                </a:solidFill>
                <a:ea typeface="+mn-lt"/>
                <a:cs typeface="+mn-lt"/>
              </a:rPr>
              <a:t>Then President Trump rolled back regulations affecting the fossil fuel industry</a:t>
            </a:r>
            <a:endParaRPr lang="en-US" sz="3200">
              <a:solidFill>
                <a:srgbClr val="000000"/>
              </a:solidFill>
            </a:endParaRPr>
          </a:p>
          <a:p>
            <a:pPr>
              <a:buFont typeface="Arial"/>
              <a:buChar char="•"/>
            </a:pPr>
            <a:endParaRPr lang="en-US" sz="3200">
              <a:solidFill>
                <a:srgbClr val="0D0D0D"/>
              </a:solidFill>
              <a:ea typeface="+mn-lt"/>
              <a:cs typeface="+mn-lt"/>
            </a:endParaRPr>
          </a:p>
          <a:p>
            <a:pPr marL="285750" indent="-285750">
              <a:buFont typeface="Arial"/>
              <a:buChar char="•"/>
            </a:pPr>
            <a:r>
              <a:rPr lang="en-US" sz="3200">
                <a:solidFill>
                  <a:srgbClr val="0D0D0D"/>
                </a:solidFill>
                <a:ea typeface="+mn-lt"/>
                <a:cs typeface="+mn-lt"/>
              </a:rPr>
              <a:t>Withdrew from the Paris Climate Agreement citing economic concerns over job losses</a:t>
            </a:r>
            <a:endParaRPr lang="en-US"/>
          </a:p>
          <a:p>
            <a:pPr marL="285750" indent="-285750">
              <a:buFont typeface="Arial"/>
              <a:buChar char="•"/>
            </a:pPr>
            <a:endParaRPr lang="en-US" sz="3200">
              <a:solidFill>
                <a:srgbClr val="0D0D0D"/>
              </a:solidFill>
            </a:endParaRPr>
          </a:p>
          <a:p>
            <a:pPr marL="285750" indent="-285750">
              <a:buFont typeface="Arial"/>
              <a:buChar char="•"/>
            </a:pPr>
            <a:r>
              <a:rPr lang="en-US" sz="3200">
                <a:solidFill>
                  <a:srgbClr val="0D0D0D"/>
                </a:solidFill>
              </a:rPr>
              <a:t>Focus on Coal revival</a:t>
            </a:r>
          </a:p>
          <a:p>
            <a:pPr marL="285750" indent="-285750" algn="l">
              <a:buFont typeface="Arial"/>
              <a:buChar char="•"/>
            </a:pPr>
            <a:endParaRPr lang="en-US" sz="3200">
              <a:solidFill>
                <a:srgbClr val="0D0D0D"/>
              </a:solidFill>
            </a:endParaRPr>
          </a:p>
          <a:p>
            <a:endParaRPr lang="en-US"/>
          </a:p>
        </p:txBody>
      </p:sp>
      <p:pic>
        <p:nvPicPr>
          <p:cNvPr id="7" name="Picture 6" descr="Chart: Trump Administration Reversed 100 Environmental Rules | Statista">
            <a:extLst>
              <a:ext uri="{FF2B5EF4-FFF2-40B4-BE49-F238E27FC236}">
                <a16:creationId xmlns:a16="http://schemas.microsoft.com/office/drawing/2014/main" id="{DC7D7A9F-C3F1-4C7C-BBA3-CD222428516F}"/>
              </a:ext>
            </a:extLst>
          </p:cNvPr>
          <p:cNvPicPr>
            <a:picLocks noChangeAspect="1"/>
          </p:cNvPicPr>
          <p:nvPr/>
        </p:nvPicPr>
        <p:blipFill>
          <a:blip r:embed="rId4"/>
          <a:stretch>
            <a:fillRect/>
          </a:stretch>
        </p:blipFill>
        <p:spPr>
          <a:xfrm>
            <a:off x="8504320" y="2398296"/>
            <a:ext cx="3374858" cy="3404937"/>
          </a:xfrm>
          <a:prstGeom prst="rect">
            <a:avLst/>
          </a:prstGeom>
        </p:spPr>
      </p:pic>
    </p:spTree>
    <p:extLst>
      <p:ext uri="{BB962C8B-B14F-4D97-AF65-F5344CB8AC3E}">
        <p14:creationId xmlns:p14="http://schemas.microsoft.com/office/powerpoint/2010/main" val="3227528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D5559FA-3644-8646-3635-BD45782E2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61" y="6079078"/>
            <a:ext cx="1494406" cy="58842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A4DFB9D0-5376-B6A0-1BF2-41EDD9E06897}"/>
              </a:ext>
            </a:extLst>
          </p:cNvPr>
          <p:cNvSpPr>
            <a:spLocks noGrp="1"/>
          </p:cNvSpPr>
          <p:nvPr>
            <p:ph type="title"/>
          </p:nvPr>
        </p:nvSpPr>
        <p:spPr>
          <a:xfrm>
            <a:off x="415600" y="232550"/>
            <a:ext cx="11360800" cy="1122400"/>
          </a:xfrm>
        </p:spPr>
        <p:txBody>
          <a:bodyPr>
            <a:normAutofit/>
          </a:bodyPr>
          <a:lstStyle/>
          <a:p>
            <a:r>
              <a:rPr lang="en-US"/>
              <a:t>Impact on Renewable Energy</a:t>
            </a:r>
          </a:p>
        </p:txBody>
      </p:sp>
      <p:cxnSp>
        <p:nvCxnSpPr>
          <p:cNvPr id="2" name="Straight Connector 1">
            <a:extLst>
              <a:ext uri="{FF2B5EF4-FFF2-40B4-BE49-F238E27FC236}">
                <a16:creationId xmlns:a16="http://schemas.microsoft.com/office/drawing/2014/main" id="{5C92961D-8B0A-0F62-FF36-06778792F637}"/>
              </a:ext>
            </a:extLst>
          </p:cNvPr>
          <p:cNvCxnSpPr>
            <a:cxnSpLocks/>
          </p:cNvCxnSpPr>
          <p:nvPr/>
        </p:nvCxnSpPr>
        <p:spPr>
          <a:xfrm>
            <a:off x="1118648" y="1597425"/>
            <a:ext cx="11073352" cy="0"/>
          </a:xfrm>
          <a:prstGeom prst="line">
            <a:avLst/>
          </a:prstGeom>
          <a:ln w="203200">
            <a:solidFill>
              <a:srgbClr val="60AD43"/>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33335E0-9DBF-7981-1167-6893ED5CB1CC}"/>
              </a:ext>
            </a:extLst>
          </p:cNvPr>
          <p:cNvCxnSpPr>
            <a:cxnSpLocks/>
          </p:cNvCxnSpPr>
          <p:nvPr/>
        </p:nvCxnSpPr>
        <p:spPr>
          <a:xfrm>
            <a:off x="0" y="1597425"/>
            <a:ext cx="1005525" cy="0"/>
          </a:xfrm>
          <a:prstGeom prst="line">
            <a:avLst/>
          </a:prstGeom>
          <a:ln w="203200">
            <a:solidFill>
              <a:srgbClr val="F9A618"/>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F2172D8-7D3A-FBC3-837C-0A38C0270247}"/>
              </a:ext>
            </a:extLst>
          </p:cNvPr>
          <p:cNvSpPr txBox="1"/>
          <p:nvPr/>
        </p:nvSpPr>
        <p:spPr>
          <a:xfrm>
            <a:off x="504100" y="2125579"/>
            <a:ext cx="7135951" cy="43088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sz="3200">
                <a:solidFill>
                  <a:srgbClr val="0D0D0D"/>
                </a:solidFill>
                <a:ea typeface="+mn-lt"/>
                <a:cs typeface="+mn-lt"/>
              </a:rPr>
              <a:t>Trump's administration reduced funding for renewable energy programs and incentives</a:t>
            </a:r>
            <a:endParaRPr lang="en-US" sz="3200">
              <a:solidFill>
                <a:srgbClr val="000000"/>
              </a:solidFill>
              <a:ea typeface="+mn-lt"/>
              <a:cs typeface="+mn-lt"/>
            </a:endParaRPr>
          </a:p>
          <a:p>
            <a:pPr>
              <a:buFont typeface="Arial"/>
              <a:buChar char="•"/>
            </a:pPr>
            <a:endParaRPr lang="en-US" sz="3200">
              <a:solidFill>
                <a:srgbClr val="0D0D0D"/>
              </a:solidFill>
              <a:ea typeface="+mn-lt"/>
              <a:cs typeface="+mn-lt"/>
            </a:endParaRPr>
          </a:p>
          <a:p>
            <a:pPr>
              <a:buFont typeface="Arial"/>
              <a:buChar char="•"/>
            </a:pPr>
            <a:r>
              <a:rPr lang="en-US" sz="3200">
                <a:solidFill>
                  <a:srgbClr val="0D0D0D"/>
                </a:solidFill>
                <a:ea typeface="+mn-lt"/>
                <a:cs typeface="+mn-lt"/>
              </a:rPr>
              <a:t>Concerns among clean energy advocates about carbon emissions and climate change</a:t>
            </a:r>
            <a:endParaRPr lang="en-US">
              <a:ea typeface="+mn-lt"/>
              <a:cs typeface="+mn-lt"/>
            </a:endParaRPr>
          </a:p>
          <a:p>
            <a:pPr marL="285750" indent="-285750">
              <a:buFont typeface="Arial"/>
              <a:buChar char="•"/>
            </a:pPr>
            <a:endParaRPr lang="en-US" sz="3200">
              <a:solidFill>
                <a:srgbClr val="0D0D0D"/>
              </a:solidFill>
            </a:endParaRPr>
          </a:p>
          <a:p>
            <a:pPr algn="l"/>
            <a:endParaRPr lang="en-US"/>
          </a:p>
        </p:txBody>
      </p:sp>
      <p:pic>
        <p:nvPicPr>
          <p:cNvPr id="5" name="Picture 4" descr="Free Solar Panels on Snow With Windmill Under Clear Day Sky Stock Photo">
            <a:extLst>
              <a:ext uri="{FF2B5EF4-FFF2-40B4-BE49-F238E27FC236}">
                <a16:creationId xmlns:a16="http://schemas.microsoft.com/office/drawing/2014/main" id="{32ACBF15-5BCC-FAFD-81BA-6AFADB76A018}"/>
              </a:ext>
            </a:extLst>
          </p:cNvPr>
          <p:cNvPicPr>
            <a:picLocks noChangeAspect="1"/>
          </p:cNvPicPr>
          <p:nvPr/>
        </p:nvPicPr>
        <p:blipFill>
          <a:blip r:embed="rId4"/>
          <a:stretch>
            <a:fillRect/>
          </a:stretch>
        </p:blipFill>
        <p:spPr>
          <a:xfrm>
            <a:off x="8163427" y="3828047"/>
            <a:ext cx="3735805" cy="2470484"/>
          </a:xfrm>
          <a:prstGeom prst="rect">
            <a:avLst/>
          </a:prstGeom>
        </p:spPr>
      </p:pic>
    </p:spTree>
    <p:extLst>
      <p:ext uri="{BB962C8B-B14F-4D97-AF65-F5344CB8AC3E}">
        <p14:creationId xmlns:p14="http://schemas.microsoft.com/office/powerpoint/2010/main" val="265785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D5559FA-3644-8646-3635-BD45782E2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61" y="6079078"/>
            <a:ext cx="1494406" cy="58842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A4DFB9D0-5376-B6A0-1BF2-41EDD9E06897}"/>
              </a:ext>
            </a:extLst>
          </p:cNvPr>
          <p:cNvSpPr>
            <a:spLocks noGrp="1"/>
          </p:cNvSpPr>
          <p:nvPr>
            <p:ph type="title"/>
          </p:nvPr>
        </p:nvSpPr>
        <p:spPr>
          <a:xfrm>
            <a:off x="415600" y="232550"/>
            <a:ext cx="11360800" cy="1122400"/>
          </a:xfrm>
        </p:spPr>
        <p:txBody>
          <a:bodyPr>
            <a:normAutofit/>
          </a:bodyPr>
          <a:lstStyle/>
          <a:p>
            <a:r>
              <a:rPr lang="en-US">
                <a:solidFill>
                  <a:srgbClr val="000000"/>
                </a:solidFill>
                <a:ea typeface="+mj-lt"/>
                <a:cs typeface="+mj-lt"/>
              </a:rPr>
              <a:t>Trump's 2024 Campaign Energy Proposals</a:t>
            </a:r>
            <a:endParaRPr lang="en-US"/>
          </a:p>
        </p:txBody>
      </p:sp>
      <p:cxnSp>
        <p:nvCxnSpPr>
          <p:cNvPr id="2" name="Straight Connector 1">
            <a:extLst>
              <a:ext uri="{FF2B5EF4-FFF2-40B4-BE49-F238E27FC236}">
                <a16:creationId xmlns:a16="http://schemas.microsoft.com/office/drawing/2014/main" id="{5C92961D-8B0A-0F62-FF36-06778792F637}"/>
              </a:ext>
            </a:extLst>
          </p:cNvPr>
          <p:cNvCxnSpPr>
            <a:cxnSpLocks/>
          </p:cNvCxnSpPr>
          <p:nvPr/>
        </p:nvCxnSpPr>
        <p:spPr>
          <a:xfrm>
            <a:off x="1118648" y="1597425"/>
            <a:ext cx="11073352" cy="0"/>
          </a:xfrm>
          <a:prstGeom prst="line">
            <a:avLst/>
          </a:prstGeom>
          <a:ln w="203200">
            <a:solidFill>
              <a:srgbClr val="60AD43"/>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33335E0-9DBF-7981-1167-6893ED5CB1CC}"/>
              </a:ext>
            </a:extLst>
          </p:cNvPr>
          <p:cNvCxnSpPr>
            <a:cxnSpLocks/>
          </p:cNvCxnSpPr>
          <p:nvPr/>
        </p:nvCxnSpPr>
        <p:spPr>
          <a:xfrm>
            <a:off x="0" y="1597425"/>
            <a:ext cx="1005525" cy="0"/>
          </a:xfrm>
          <a:prstGeom prst="line">
            <a:avLst/>
          </a:prstGeom>
          <a:ln w="203200">
            <a:solidFill>
              <a:srgbClr val="F9A618"/>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F2172D8-7D3A-FBC3-837C-0A38C0270247}"/>
              </a:ext>
            </a:extLst>
          </p:cNvPr>
          <p:cNvSpPr txBox="1"/>
          <p:nvPr/>
        </p:nvSpPr>
        <p:spPr>
          <a:xfrm>
            <a:off x="504100" y="2125579"/>
            <a:ext cx="8629872"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sz="3200">
                <a:solidFill>
                  <a:srgbClr val="0D0D0D"/>
                </a:solidFill>
                <a:ea typeface="+mn-lt"/>
                <a:cs typeface="+mn-lt"/>
              </a:rPr>
              <a:t>Reversing temporary pause on LNG export permits implemented by Biden</a:t>
            </a:r>
            <a:endParaRPr lang="en-US" sz="3200">
              <a:solidFill>
                <a:srgbClr val="000000"/>
              </a:solidFill>
              <a:ea typeface="+mn-lt"/>
              <a:cs typeface="+mn-lt"/>
            </a:endParaRPr>
          </a:p>
          <a:p>
            <a:pPr>
              <a:buFont typeface="Arial"/>
              <a:buChar char="•"/>
            </a:pPr>
            <a:r>
              <a:rPr lang="en-US" sz="3200">
                <a:solidFill>
                  <a:srgbClr val="0D0D0D"/>
                </a:solidFill>
                <a:ea typeface="+mn-lt"/>
                <a:cs typeface="+mn-lt"/>
              </a:rPr>
              <a:t>Scrapping EPA rule charging methane emissions fees to oil and gas industry</a:t>
            </a:r>
          </a:p>
          <a:p>
            <a:pPr>
              <a:buFont typeface="Arial"/>
              <a:buChar char="•"/>
            </a:pPr>
            <a:r>
              <a:rPr lang="en-US" sz="3200">
                <a:solidFill>
                  <a:srgbClr val="0D0D0D"/>
                </a:solidFill>
              </a:rPr>
              <a:t>Extraction on Federal Lands</a:t>
            </a:r>
          </a:p>
          <a:p>
            <a:pPr>
              <a:buFont typeface="Arial"/>
              <a:buChar char="•"/>
            </a:pPr>
            <a:r>
              <a:rPr lang="en-US" sz="3200">
                <a:solidFill>
                  <a:srgbClr val="0D0D0D"/>
                </a:solidFill>
              </a:rPr>
              <a:t>Paris Climate Agreement Exit (again)</a:t>
            </a:r>
          </a:p>
          <a:p>
            <a:pPr>
              <a:buFont typeface="Arial"/>
              <a:buChar char="•"/>
            </a:pPr>
            <a:r>
              <a:rPr lang="en-US" sz="3200">
                <a:solidFill>
                  <a:srgbClr val="0D0D0D"/>
                </a:solidFill>
              </a:rPr>
              <a:t>Reduction in EV's + Tax Credits </a:t>
            </a:r>
          </a:p>
          <a:p>
            <a:endParaRPr lang="en-US" sz="3200">
              <a:solidFill>
                <a:srgbClr val="0D0D0D"/>
              </a:solidFill>
            </a:endParaRPr>
          </a:p>
          <a:p>
            <a:pPr marL="285750" indent="-285750">
              <a:buFont typeface="Arial"/>
              <a:buChar char="•"/>
            </a:pPr>
            <a:endParaRPr lang="en-US" sz="3200">
              <a:solidFill>
                <a:srgbClr val="0D0D0D"/>
              </a:solidFill>
            </a:endParaRPr>
          </a:p>
          <a:p>
            <a:endParaRPr lang="en-US"/>
          </a:p>
        </p:txBody>
      </p:sp>
      <p:pic>
        <p:nvPicPr>
          <p:cNvPr id="5" name="Picture 4" descr="U.S. President Donald Trump participates in a discussion on energy with Energy Secretary Rick Perry (2nd-R), EPA Administrator Scott Pruitt (R), Interior Secretary Ryan Zinke (L) and Vice President Mike Pence (2nd-L), at the Department of Energy in Washin">
            <a:extLst>
              <a:ext uri="{FF2B5EF4-FFF2-40B4-BE49-F238E27FC236}">
                <a16:creationId xmlns:a16="http://schemas.microsoft.com/office/drawing/2014/main" id="{869F3AA7-A183-4941-9EB6-E52BFD069427}"/>
              </a:ext>
            </a:extLst>
          </p:cNvPr>
          <p:cNvPicPr>
            <a:picLocks noChangeAspect="1"/>
          </p:cNvPicPr>
          <p:nvPr/>
        </p:nvPicPr>
        <p:blipFill>
          <a:blip r:embed="rId4"/>
          <a:stretch>
            <a:fillRect/>
          </a:stretch>
        </p:blipFill>
        <p:spPr>
          <a:xfrm>
            <a:off x="7812505" y="4111878"/>
            <a:ext cx="4096752" cy="2263771"/>
          </a:xfrm>
          <a:prstGeom prst="rect">
            <a:avLst/>
          </a:prstGeom>
        </p:spPr>
      </p:pic>
    </p:spTree>
    <p:extLst>
      <p:ext uri="{BB962C8B-B14F-4D97-AF65-F5344CB8AC3E}">
        <p14:creationId xmlns:p14="http://schemas.microsoft.com/office/powerpoint/2010/main" val="2776019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D5559FA-3644-8646-3635-BD45782E2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61" y="6079078"/>
            <a:ext cx="1494406" cy="58842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A4DFB9D0-5376-B6A0-1BF2-41EDD9E06897}"/>
              </a:ext>
            </a:extLst>
          </p:cNvPr>
          <p:cNvSpPr>
            <a:spLocks noGrp="1"/>
          </p:cNvSpPr>
          <p:nvPr>
            <p:ph type="title"/>
          </p:nvPr>
        </p:nvSpPr>
        <p:spPr>
          <a:xfrm>
            <a:off x="415600" y="232550"/>
            <a:ext cx="11360800" cy="1122400"/>
          </a:xfrm>
        </p:spPr>
        <p:txBody>
          <a:bodyPr>
            <a:normAutofit/>
          </a:bodyPr>
          <a:lstStyle/>
          <a:p>
            <a:r>
              <a:rPr lang="en-US"/>
              <a:t>Trump's 2024 Energy Policies</a:t>
            </a:r>
          </a:p>
        </p:txBody>
      </p:sp>
      <p:cxnSp>
        <p:nvCxnSpPr>
          <p:cNvPr id="2" name="Straight Connector 1">
            <a:extLst>
              <a:ext uri="{FF2B5EF4-FFF2-40B4-BE49-F238E27FC236}">
                <a16:creationId xmlns:a16="http://schemas.microsoft.com/office/drawing/2014/main" id="{5C92961D-8B0A-0F62-FF36-06778792F637}"/>
              </a:ext>
            </a:extLst>
          </p:cNvPr>
          <p:cNvCxnSpPr>
            <a:cxnSpLocks/>
          </p:cNvCxnSpPr>
          <p:nvPr/>
        </p:nvCxnSpPr>
        <p:spPr>
          <a:xfrm>
            <a:off x="1118648" y="1597425"/>
            <a:ext cx="11073352" cy="0"/>
          </a:xfrm>
          <a:prstGeom prst="line">
            <a:avLst/>
          </a:prstGeom>
          <a:ln w="203200">
            <a:solidFill>
              <a:srgbClr val="60AD43"/>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33335E0-9DBF-7981-1167-6893ED5CB1CC}"/>
              </a:ext>
            </a:extLst>
          </p:cNvPr>
          <p:cNvCxnSpPr>
            <a:cxnSpLocks/>
          </p:cNvCxnSpPr>
          <p:nvPr/>
        </p:nvCxnSpPr>
        <p:spPr>
          <a:xfrm>
            <a:off x="0" y="1597425"/>
            <a:ext cx="1005525" cy="0"/>
          </a:xfrm>
          <a:prstGeom prst="line">
            <a:avLst/>
          </a:prstGeom>
          <a:ln w="203200">
            <a:solidFill>
              <a:srgbClr val="F9A618"/>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F2172D8-7D3A-FBC3-837C-0A38C0270247}"/>
              </a:ext>
            </a:extLst>
          </p:cNvPr>
          <p:cNvSpPr txBox="1"/>
          <p:nvPr/>
        </p:nvSpPr>
        <p:spPr>
          <a:xfrm>
            <a:off x="504100" y="2125579"/>
            <a:ext cx="6531112"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sz="3200">
                <a:solidFill>
                  <a:srgbClr val="0D0D0D"/>
                </a:solidFill>
                <a:ea typeface="+mn-lt"/>
                <a:cs typeface="+mn-lt"/>
              </a:rPr>
              <a:t>Preference for fossil fuel expansion and deregulation</a:t>
            </a:r>
            <a:endParaRPr lang="en-US" sz="3200">
              <a:solidFill>
                <a:srgbClr val="000000"/>
              </a:solidFill>
              <a:ea typeface="+mn-lt"/>
              <a:cs typeface="+mn-lt"/>
            </a:endParaRPr>
          </a:p>
          <a:p>
            <a:pPr>
              <a:buFont typeface="Arial"/>
              <a:buChar char="•"/>
            </a:pPr>
            <a:endParaRPr lang="en-US" sz="3200">
              <a:solidFill>
                <a:srgbClr val="0D0D0D"/>
              </a:solidFill>
              <a:ea typeface="+mn-lt"/>
              <a:cs typeface="+mn-lt"/>
            </a:endParaRPr>
          </a:p>
          <a:p>
            <a:pPr>
              <a:buFont typeface="Arial"/>
              <a:buChar char="•"/>
            </a:pPr>
            <a:r>
              <a:rPr lang="en-US" sz="3200">
                <a:solidFill>
                  <a:srgbClr val="0D0D0D"/>
                </a:solidFill>
                <a:ea typeface="+mn-lt"/>
                <a:cs typeface="+mn-lt"/>
              </a:rPr>
              <a:t>Hugely negative implications for climate action and renewable energy development</a:t>
            </a:r>
            <a:endParaRPr lang="en-US">
              <a:ea typeface="+mn-lt"/>
              <a:cs typeface="+mn-lt"/>
            </a:endParaRPr>
          </a:p>
          <a:p>
            <a:pPr marL="285750" indent="-285750">
              <a:buFont typeface="Arial"/>
              <a:buChar char="•"/>
            </a:pPr>
            <a:endParaRPr lang="en-US" sz="3200">
              <a:solidFill>
                <a:srgbClr val="0D0D0D"/>
              </a:solidFill>
            </a:endParaRPr>
          </a:p>
          <a:p>
            <a:pPr algn="l"/>
            <a:endParaRPr lang="en-US"/>
          </a:p>
        </p:txBody>
      </p:sp>
      <p:pic>
        <p:nvPicPr>
          <p:cNvPr id="5" name="Picture 4" descr="Donald Trump launches an attack on climate-change policy">
            <a:extLst>
              <a:ext uri="{FF2B5EF4-FFF2-40B4-BE49-F238E27FC236}">
                <a16:creationId xmlns:a16="http://schemas.microsoft.com/office/drawing/2014/main" id="{5B5F56A4-3967-2BB3-2C91-BB779928BD6A}"/>
              </a:ext>
            </a:extLst>
          </p:cNvPr>
          <p:cNvPicPr>
            <a:picLocks noChangeAspect="1"/>
          </p:cNvPicPr>
          <p:nvPr/>
        </p:nvPicPr>
        <p:blipFill>
          <a:blip r:embed="rId4"/>
          <a:stretch>
            <a:fillRect/>
          </a:stretch>
        </p:blipFill>
        <p:spPr>
          <a:xfrm>
            <a:off x="7782427" y="3579177"/>
            <a:ext cx="3675646" cy="2065858"/>
          </a:xfrm>
          <a:prstGeom prst="rect">
            <a:avLst/>
          </a:prstGeom>
        </p:spPr>
      </p:pic>
    </p:spTree>
    <p:extLst>
      <p:ext uri="{BB962C8B-B14F-4D97-AF65-F5344CB8AC3E}">
        <p14:creationId xmlns:p14="http://schemas.microsoft.com/office/powerpoint/2010/main" val="2134794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21D3835-D054-E05C-3C8E-D4930CA7A4AB}"/>
              </a:ext>
            </a:extLst>
          </p:cNvPr>
          <p:cNvCxnSpPr>
            <a:cxnSpLocks/>
          </p:cNvCxnSpPr>
          <p:nvPr/>
        </p:nvCxnSpPr>
        <p:spPr>
          <a:xfrm>
            <a:off x="1118648" y="1660925"/>
            <a:ext cx="11073352" cy="0"/>
          </a:xfrm>
          <a:prstGeom prst="line">
            <a:avLst/>
          </a:prstGeom>
          <a:ln w="889000">
            <a:solidFill>
              <a:srgbClr val="60AD4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5A8332D-719D-87F7-F153-D31ECEBE8BFD}"/>
              </a:ext>
            </a:extLst>
          </p:cNvPr>
          <p:cNvCxnSpPr>
            <a:cxnSpLocks/>
          </p:cNvCxnSpPr>
          <p:nvPr/>
        </p:nvCxnSpPr>
        <p:spPr>
          <a:xfrm>
            <a:off x="0" y="1660925"/>
            <a:ext cx="1005525" cy="0"/>
          </a:xfrm>
          <a:prstGeom prst="line">
            <a:avLst/>
          </a:prstGeom>
          <a:ln w="889000">
            <a:solidFill>
              <a:srgbClr val="F9A618"/>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ED5559FA-3644-8646-3635-BD45782E2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61" y="6079078"/>
            <a:ext cx="1494406" cy="5884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22A4009-45F5-4814-A3E6-C57CBD969317}"/>
              </a:ext>
            </a:extLst>
          </p:cNvPr>
          <p:cNvSpPr txBox="1"/>
          <p:nvPr/>
        </p:nvSpPr>
        <p:spPr>
          <a:xfrm>
            <a:off x="1231900" y="1306982"/>
            <a:ext cx="10769600" cy="707886"/>
          </a:xfrm>
          <a:prstGeom prst="rect">
            <a:avLst/>
          </a:prstGeom>
          <a:noFill/>
        </p:spPr>
        <p:txBody>
          <a:bodyPr wrap="square" rtlCol="0">
            <a:spAutoFit/>
          </a:bodyPr>
          <a:lstStyle/>
          <a:p>
            <a:r>
              <a:rPr lang="en-US" sz="4000">
                <a:solidFill>
                  <a:schemeClr val="bg1"/>
                </a:solidFill>
              </a:rPr>
              <a:t>Current Energy Policy and Looking Ahead</a:t>
            </a:r>
          </a:p>
        </p:txBody>
      </p:sp>
      <p:sp>
        <p:nvSpPr>
          <p:cNvPr id="8" name="Content Placeholder 2">
            <a:extLst>
              <a:ext uri="{FF2B5EF4-FFF2-40B4-BE49-F238E27FC236}">
                <a16:creationId xmlns:a16="http://schemas.microsoft.com/office/drawing/2014/main" id="{244062F1-A658-657D-D27D-E50023ABDA21}"/>
              </a:ext>
            </a:extLst>
          </p:cNvPr>
          <p:cNvSpPr txBox="1">
            <a:spLocks/>
          </p:cNvSpPr>
          <p:nvPr/>
        </p:nvSpPr>
        <p:spPr>
          <a:xfrm>
            <a:off x="1118648" y="2196391"/>
            <a:ext cx="5078952" cy="4236627"/>
          </a:xfrm>
          <a:prstGeom prst="rect">
            <a:avLst/>
          </a:prstGeom>
        </p:spPr>
        <p:txBody>
          <a:bodyPr vert="horz"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pPr>
            <a:r>
              <a:rPr lang="en-US" sz="3600"/>
              <a:t>Emissions reduction</a:t>
            </a:r>
          </a:p>
          <a:p>
            <a:pPr>
              <a:lnSpc>
                <a:spcPct val="160000"/>
              </a:lnSpc>
            </a:pPr>
            <a:r>
              <a:rPr lang="en-US" sz="3600"/>
              <a:t>Renewable energy action</a:t>
            </a:r>
          </a:p>
        </p:txBody>
      </p:sp>
      <p:pic>
        <p:nvPicPr>
          <p:cNvPr id="4098" name="Picture 2" descr="US election 2020 polls: Who is ahead - Trump or Biden?">
            <a:extLst>
              <a:ext uri="{FF2B5EF4-FFF2-40B4-BE49-F238E27FC236}">
                <a16:creationId xmlns:a16="http://schemas.microsoft.com/office/drawing/2014/main" id="{5E16FCD1-F46B-AC5D-6A67-B3CBAB2F3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3590" y="2546770"/>
            <a:ext cx="6160910" cy="3465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87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D5559FA-3644-8646-3635-BD45782E2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61" y="6079078"/>
            <a:ext cx="1494406" cy="58842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A4DFB9D0-5376-B6A0-1BF2-41EDD9E06897}"/>
              </a:ext>
            </a:extLst>
          </p:cNvPr>
          <p:cNvSpPr>
            <a:spLocks noGrp="1"/>
          </p:cNvSpPr>
          <p:nvPr>
            <p:ph type="title"/>
          </p:nvPr>
        </p:nvSpPr>
        <p:spPr>
          <a:xfrm>
            <a:off x="1118648" y="883827"/>
            <a:ext cx="10489152" cy="713598"/>
          </a:xfrm>
        </p:spPr>
        <p:txBody>
          <a:bodyPr>
            <a:noAutofit/>
          </a:bodyPr>
          <a:lstStyle/>
          <a:p>
            <a:pPr algn="l"/>
            <a:r>
              <a:rPr lang="en-US"/>
              <a:t>Emissions Reduction- Biden</a:t>
            </a:r>
          </a:p>
        </p:txBody>
      </p:sp>
      <p:cxnSp>
        <p:nvCxnSpPr>
          <p:cNvPr id="2" name="Straight Connector 1">
            <a:extLst>
              <a:ext uri="{FF2B5EF4-FFF2-40B4-BE49-F238E27FC236}">
                <a16:creationId xmlns:a16="http://schemas.microsoft.com/office/drawing/2014/main" id="{5C92961D-8B0A-0F62-FF36-06778792F637}"/>
              </a:ext>
            </a:extLst>
          </p:cNvPr>
          <p:cNvCxnSpPr>
            <a:cxnSpLocks/>
          </p:cNvCxnSpPr>
          <p:nvPr/>
        </p:nvCxnSpPr>
        <p:spPr>
          <a:xfrm>
            <a:off x="1118648" y="1597425"/>
            <a:ext cx="11073352" cy="0"/>
          </a:xfrm>
          <a:prstGeom prst="line">
            <a:avLst/>
          </a:prstGeom>
          <a:ln w="203200">
            <a:solidFill>
              <a:srgbClr val="60AD43"/>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33335E0-9DBF-7981-1167-6893ED5CB1CC}"/>
              </a:ext>
            </a:extLst>
          </p:cNvPr>
          <p:cNvCxnSpPr>
            <a:cxnSpLocks/>
          </p:cNvCxnSpPr>
          <p:nvPr/>
        </p:nvCxnSpPr>
        <p:spPr>
          <a:xfrm>
            <a:off x="0" y="1597425"/>
            <a:ext cx="1005525" cy="0"/>
          </a:xfrm>
          <a:prstGeom prst="line">
            <a:avLst/>
          </a:prstGeom>
          <a:ln w="203200">
            <a:solidFill>
              <a:srgbClr val="F9A618"/>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E5359E8-CE8B-3382-36DD-146B0645E933}"/>
              </a:ext>
            </a:extLst>
          </p:cNvPr>
          <p:cNvSpPr txBox="1">
            <a:spLocks/>
          </p:cNvSpPr>
          <p:nvPr/>
        </p:nvSpPr>
        <p:spPr>
          <a:xfrm>
            <a:off x="1118648" y="1839123"/>
            <a:ext cx="4977352" cy="764378"/>
          </a:xfrm>
          <a:prstGeom prst="rect">
            <a:avLst/>
          </a:prstGeom>
        </p:spPr>
        <p:txBody>
          <a:bodyPr vert="horz"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pPr>
            <a:r>
              <a:rPr lang="en-US"/>
              <a:t>Tailpipe pollution limits</a:t>
            </a:r>
          </a:p>
        </p:txBody>
      </p:sp>
      <p:pic>
        <p:nvPicPr>
          <p:cNvPr id="2050" name="Picture 2">
            <a:extLst>
              <a:ext uri="{FF2B5EF4-FFF2-40B4-BE49-F238E27FC236}">
                <a16:creationId xmlns:a16="http://schemas.microsoft.com/office/drawing/2014/main" id="{438DEBFE-AD9C-90E2-6472-D08428B1BF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2977" y="1839123"/>
            <a:ext cx="6198181" cy="482837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AF80989E-8AA5-168A-1343-CF5BEDA3F52B}"/>
              </a:ext>
            </a:extLst>
          </p:cNvPr>
          <p:cNvSpPr txBox="1">
            <a:spLocks/>
          </p:cNvSpPr>
          <p:nvPr/>
        </p:nvSpPr>
        <p:spPr>
          <a:xfrm>
            <a:off x="1118648" y="3026979"/>
            <a:ext cx="5396452" cy="764378"/>
          </a:xfrm>
          <a:prstGeom prst="rect">
            <a:avLst/>
          </a:prstGeom>
        </p:spPr>
        <p:txBody>
          <a:bodyPr vert="horz"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pPr>
            <a:r>
              <a:rPr lang="en-US"/>
              <a:t>Fully electric or hybrid vehicles</a:t>
            </a:r>
          </a:p>
        </p:txBody>
      </p:sp>
      <p:sp>
        <p:nvSpPr>
          <p:cNvPr id="9" name="Content Placeholder 2">
            <a:extLst>
              <a:ext uri="{FF2B5EF4-FFF2-40B4-BE49-F238E27FC236}">
                <a16:creationId xmlns:a16="http://schemas.microsoft.com/office/drawing/2014/main" id="{2E5AE26F-066B-ADBD-BA05-6D72D78399EF}"/>
              </a:ext>
            </a:extLst>
          </p:cNvPr>
          <p:cNvSpPr txBox="1">
            <a:spLocks/>
          </p:cNvSpPr>
          <p:nvPr/>
        </p:nvSpPr>
        <p:spPr>
          <a:xfrm>
            <a:off x="1118648" y="4170839"/>
            <a:ext cx="5396452" cy="764378"/>
          </a:xfrm>
          <a:prstGeom prst="rect">
            <a:avLst/>
          </a:prstGeom>
        </p:spPr>
        <p:txBody>
          <a:bodyPr vert="horz"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pPr>
            <a:r>
              <a:rPr lang="en-US"/>
              <a:t>Target of zero-emissions by 2032 </a:t>
            </a:r>
          </a:p>
        </p:txBody>
      </p:sp>
    </p:spTree>
    <p:extLst>
      <p:ext uri="{BB962C8B-B14F-4D97-AF65-F5344CB8AC3E}">
        <p14:creationId xmlns:p14="http://schemas.microsoft.com/office/powerpoint/2010/main" val="93119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D5559FA-3644-8646-3635-BD45782E2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61" y="6079078"/>
            <a:ext cx="1494406" cy="58842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A4DFB9D0-5376-B6A0-1BF2-41EDD9E06897}"/>
              </a:ext>
            </a:extLst>
          </p:cNvPr>
          <p:cNvSpPr>
            <a:spLocks noGrp="1"/>
          </p:cNvSpPr>
          <p:nvPr>
            <p:ph type="title"/>
          </p:nvPr>
        </p:nvSpPr>
        <p:spPr>
          <a:xfrm>
            <a:off x="1118648" y="883827"/>
            <a:ext cx="10489152" cy="713598"/>
          </a:xfrm>
        </p:spPr>
        <p:txBody>
          <a:bodyPr>
            <a:noAutofit/>
          </a:bodyPr>
          <a:lstStyle/>
          <a:p>
            <a:pPr algn="l"/>
            <a:r>
              <a:rPr lang="en-US"/>
              <a:t>Emissions Reduction- Trump</a:t>
            </a:r>
          </a:p>
        </p:txBody>
      </p:sp>
      <p:cxnSp>
        <p:nvCxnSpPr>
          <p:cNvPr id="2" name="Straight Connector 1">
            <a:extLst>
              <a:ext uri="{FF2B5EF4-FFF2-40B4-BE49-F238E27FC236}">
                <a16:creationId xmlns:a16="http://schemas.microsoft.com/office/drawing/2014/main" id="{5C92961D-8B0A-0F62-FF36-06778792F637}"/>
              </a:ext>
            </a:extLst>
          </p:cNvPr>
          <p:cNvCxnSpPr>
            <a:cxnSpLocks/>
          </p:cNvCxnSpPr>
          <p:nvPr/>
        </p:nvCxnSpPr>
        <p:spPr>
          <a:xfrm>
            <a:off x="1118648" y="1597425"/>
            <a:ext cx="11073352" cy="0"/>
          </a:xfrm>
          <a:prstGeom prst="line">
            <a:avLst/>
          </a:prstGeom>
          <a:ln w="203200">
            <a:solidFill>
              <a:srgbClr val="60AD43"/>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33335E0-9DBF-7981-1167-6893ED5CB1CC}"/>
              </a:ext>
            </a:extLst>
          </p:cNvPr>
          <p:cNvCxnSpPr>
            <a:cxnSpLocks/>
          </p:cNvCxnSpPr>
          <p:nvPr/>
        </p:nvCxnSpPr>
        <p:spPr>
          <a:xfrm>
            <a:off x="0" y="1597425"/>
            <a:ext cx="1005525" cy="0"/>
          </a:xfrm>
          <a:prstGeom prst="line">
            <a:avLst/>
          </a:prstGeom>
          <a:ln w="203200">
            <a:solidFill>
              <a:srgbClr val="F9A618"/>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E5359E8-CE8B-3382-36DD-146B0645E933}"/>
              </a:ext>
            </a:extLst>
          </p:cNvPr>
          <p:cNvSpPr txBox="1">
            <a:spLocks/>
          </p:cNvSpPr>
          <p:nvPr/>
        </p:nvSpPr>
        <p:spPr>
          <a:xfrm>
            <a:off x="1118648" y="1839123"/>
            <a:ext cx="4977352" cy="1018378"/>
          </a:xfrm>
          <a:prstGeom prst="rect">
            <a:avLst/>
          </a:prstGeom>
        </p:spPr>
        <p:txBody>
          <a:bodyPr vert="horz"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t>Efficiency review of passenger cars and trucks</a:t>
            </a:r>
          </a:p>
        </p:txBody>
      </p:sp>
      <p:pic>
        <p:nvPicPr>
          <p:cNvPr id="2050" name="Picture 2">
            <a:extLst>
              <a:ext uri="{FF2B5EF4-FFF2-40B4-BE49-F238E27FC236}">
                <a16:creationId xmlns:a16="http://schemas.microsoft.com/office/drawing/2014/main" id="{438DEBFE-AD9C-90E2-6472-D08428B1BF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2977" y="1839123"/>
            <a:ext cx="6198181" cy="482837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63F0A7D0-9E4D-DC6F-7BD2-D8552BBECC30}"/>
              </a:ext>
            </a:extLst>
          </p:cNvPr>
          <p:cNvSpPr txBox="1">
            <a:spLocks/>
          </p:cNvSpPr>
          <p:nvPr/>
        </p:nvSpPr>
        <p:spPr>
          <a:xfrm>
            <a:off x="1118648" y="3031902"/>
            <a:ext cx="5386898" cy="1018378"/>
          </a:xfrm>
          <a:prstGeom prst="rect">
            <a:avLst/>
          </a:prstGeom>
        </p:spPr>
        <p:txBody>
          <a:bodyPr vert="horz"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t>Safer Affordable Fuel-Efficient (SAFE) </a:t>
            </a:r>
          </a:p>
        </p:txBody>
      </p:sp>
      <p:sp>
        <p:nvSpPr>
          <p:cNvPr id="9" name="Content Placeholder 2">
            <a:extLst>
              <a:ext uri="{FF2B5EF4-FFF2-40B4-BE49-F238E27FC236}">
                <a16:creationId xmlns:a16="http://schemas.microsoft.com/office/drawing/2014/main" id="{C8007783-BED1-B17F-65E0-9F18A62812B5}"/>
              </a:ext>
            </a:extLst>
          </p:cNvPr>
          <p:cNvSpPr txBox="1">
            <a:spLocks/>
          </p:cNvSpPr>
          <p:nvPr/>
        </p:nvSpPr>
        <p:spPr>
          <a:xfrm>
            <a:off x="1118648" y="4733870"/>
            <a:ext cx="5386898" cy="1018378"/>
          </a:xfrm>
          <a:prstGeom prst="rect">
            <a:avLst/>
          </a:prstGeom>
        </p:spPr>
        <p:txBody>
          <a:bodyPr vert="horz"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t>Standards to increase emissions reductions by 1.5%</a:t>
            </a:r>
          </a:p>
        </p:txBody>
      </p:sp>
    </p:spTree>
    <p:extLst>
      <p:ext uri="{BB962C8B-B14F-4D97-AF65-F5344CB8AC3E}">
        <p14:creationId xmlns:p14="http://schemas.microsoft.com/office/powerpoint/2010/main" val="408068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D5559FA-3644-8646-3635-BD45782E2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61" y="6079078"/>
            <a:ext cx="1494406" cy="58842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A4DFB9D0-5376-B6A0-1BF2-41EDD9E06897}"/>
              </a:ext>
            </a:extLst>
          </p:cNvPr>
          <p:cNvSpPr>
            <a:spLocks noGrp="1"/>
          </p:cNvSpPr>
          <p:nvPr>
            <p:ph type="title"/>
          </p:nvPr>
        </p:nvSpPr>
        <p:spPr>
          <a:xfrm>
            <a:off x="1118648" y="883827"/>
            <a:ext cx="10489152" cy="713598"/>
          </a:xfrm>
        </p:spPr>
        <p:txBody>
          <a:bodyPr>
            <a:noAutofit/>
          </a:bodyPr>
          <a:lstStyle/>
          <a:p>
            <a:pPr algn="l"/>
            <a:r>
              <a:rPr lang="en-US"/>
              <a:t>Renewable Energy Action- Biden</a:t>
            </a:r>
          </a:p>
        </p:txBody>
      </p:sp>
      <p:cxnSp>
        <p:nvCxnSpPr>
          <p:cNvPr id="2" name="Straight Connector 1">
            <a:extLst>
              <a:ext uri="{FF2B5EF4-FFF2-40B4-BE49-F238E27FC236}">
                <a16:creationId xmlns:a16="http://schemas.microsoft.com/office/drawing/2014/main" id="{5C92961D-8B0A-0F62-FF36-06778792F637}"/>
              </a:ext>
            </a:extLst>
          </p:cNvPr>
          <p:cNvCxnSpPr>
            <a:cxnSpLocks/>
          </p:cNvCxnSpPr>
          <p:nvPr/>
        </p:nvCxnSpPr>
        <p:spPr>
          <a:xfrm>
            <a:off x="1118648" y="1597425"/>
            <a:ext cx="11073352" cy="0"/>
          </a:xfrm>
          <a:prstGeom prst="line">
            <a:avLst/>
          </a:prstGeom>
          <a:ln w="203200">
            <a:solidFill>
              <a:srgbClr val="60AD43"/>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33335E0-9DBF-7981-1167-6893ED5CB1CC}"/>
              </a:ext>
            </a:extLst>
          </p:cNvPr>
          <p:cNvCxnSpPr>
            <a:cxnSpLocks/>
          </p:cNvCxnSpPr>
          <p:nvPr/>
        </p:nvCxnSpPr>
        <p:spPr>
          <a:xfrm>
            <a:off x="0" y="1597425"/>
            <a:ext cx="1005525" cy="0"/>
          </a:xfrm>
          <a:prstGeom prst="line">
            <a:avLst/>
          </a:prstGeom>
          <a:ln w="203200">
            <a:solidFill>
              <a:srgbClr val="F9A618"/>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257D674A-2AC1-25B3-3CB3-EFB4B7A6D0B1}"/>
              </a:ext>
            </a:extLst>
          </p:cNvPr>
          <p:cNvSpPr txBox="1">
            <a:spLocks/>
          </p:cNvSpPr>
          <p:nvPr/>
        </p:nvSpPr>
        <p:spPr>
          <a:xfrm>
            <a:off x="1118648" y="1885662"/>
            <a:ext cx="10914051" cy="926551"/>
          </a:xfrm>
          <a:prstGeom prst="rect">
            <a:avLst/>
          </a:prstGeom>
        </p:spPr>
        <p:txBody>
          <a:bodyPr vert="horz"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3500"/>
              <a:t>Goal of carbon pollution-free power sector by 2035 </a:t>
            </a:r>
          </a:p>
          <a:p>
            <a:pPr>
              <a:lnSpc>
                <a:spcPct val="150000"/>
              </a:lnSpc>
            </a:pPr>
            <a:endParaRPr lang="en-US" sz="3500"/>
          </a:p>
          <a:p>
            <a:pPr>
              <a:lnSpc>
                <a:spcPct val="150000"/>
              </a:lnSpc>
            </a:pPr>
            <a:endParaRPr lang="en-US" sz="3200"/>
          </a:p>
        </p:txBody>
      </p:sp>
      <p:pic>
        <p:nvPicPr>
          <p:cNvPr id="7170" name="Picture 2" descr="Wind energy farm">
            <a:extLst>
              <a:ext uri="{FF2B5EF4-FFF2-40B4-BE49-F238E27FC236}">
                <a16:creationId xmlns:a16="http://schemas.microsoft.com/office/drawing/2014/main" id="{87C228AC-8959-6D71-0C12-536350841C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4301" y="3425332"/>
            <a:ext cx="6158398" cy="303408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5AD1B4D-A50C-7819-EB42-960921D583B5}"/>
              </a:ext>
            </a:extLst>
          </p:cNvPr>
          <p:cNvSpPr txBox="1">
            <a:spLocks/>
          </p:cNvSpPr>
          <p:nvPr/>
        </p:nvSpPr>
        <p:spPr>
          <a:xfrm>
            <a:off x="1118648" y="3192032"/>
            <a:ext cx="10438352" cy="663328"/>
          </a:xfrm>
          <a:prstGeom prst="rect">
            <a:avLst/>
          </a:prstGeom>
        </p:spPr>
        <p:txBody>
          <a:bodyPr vert="horz"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3500"/>
              <a:t>Offshore wind</a:t>
            </a:r>
          </a:p>
        </p:txBody>
      </p:sp>
      <p:sp>
        <p:nvSpPr>
          <p:cNvPr id="8" name="Content Placeholder 2">
            <a:extLst>
              <a:ext uri="{FF2B5EF4-FFF2-40B4-BE49-F238E27FC236}">
                <a16:creationId xmlns:a16="http://schemas.microsoft.com/office/drawing/2014/main" id="{B350BE93-356A-564F-8F12-DDB8C8CD15C8}"/>
              </a:ext>
            </a:extLst>
          </p:cNvPr>
          <p:cNvSpPr txBox="1">
            <a:spLocks/>
          </p:cNvSpPr>
          <p:nvPr/>
        </p:nvSpPr>
        <p:spPr>
          <a:xfrm>
            <a:off x="1118648" y="4361557"/>
            <a:ext cx="4342352" cy="1348747"/>
          </a:xfrm>
          <a:prstGeom prst="rect">
            <a:avLst/>
          </a:prstGeom>
        </p:spPr>
        <p:txBody>
          <a:bodyPr vert="horz"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3500"/>
              <a:t>Onshore renewable generation projects</a:t>
            </a:r>
          </a:p>
          <a:p>
            <a:pPr>
              <a:lnSpc>
                <a:spcPct val="100000"/>
              </a:lnSpc>
            </a:pPr>
            <a:endParaRPr lang="en-US" sz="3500"/>
          </a:p>
        </p:txBody>
      </p:sp>
    </p:spTree>
    <p:extLst>
      <p:ext uri="{BB962C8B-B14F-4D97-AF65-F5344CB8AC3E}">
        <p14:creationId xmlns:p14="http://schemas.microsoft.com/office/powerpoint/2010/main" val="73015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D5559FA-3644-8646-3635-BD45782E2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61" y="6079078"/>
            <a:ext cx="1494406" cy="58842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A4DFB9D0-5376-B6A0-1BF2-41EDD9E06897}"/>
              </a:ext>
            </a:extLst>
          </p:cNvPr>
          <p:cNvSpPr>
            <a:spLocks noGrp="1"/>
          </p:cNvSpPr>
          <p:nvPr>
            <p:ph type="title"/>
          </p:nvPr>
        </p:nvSpPr>
        <p:spPr>
          <a:xfrm>
            <a:off x="1118648" y="883827"/>
            <a:ext cx="10489152" cy="713598"/>
          </a:xfrm>
        </p:spPr>
        <p:txBody>
          <a:bodyPr>
            <a:noAutofit/>
          </a:bodyPr>
          <a:lstStyle/>
          <a:p>
            <a:pPr algn="l"/>
            <a:r>
              <a:rPr lang="en-US"/>
              <a:t>Renewable Energy Action- Trump</a:t>
            </a:r>
          </a:p>
        </p:txBody>
      </p:sp>
      <p:cxnSp>
        <p:nvCxnSpPr>
          <p:cNvPr id="2" name="Straight Connector 1">
            <a:extLst>
              <a:ext uri="{FF2B5EF4-FFF2-40B4-BE49-F238E27FC236}">
                <a16:creationId xmlns:a16="http://schemas.microsoft.com/office/drawing/2014/main" id="{5C92961D-8B0A-0F62-FF36-06778792F637}"/>
              </a:ext>
            </a:extLst>
          </p:cNvPr>
          <p:cNvCxnSpPr>
            <a:cxnSpLocks/>
          </p:cNvCxnSpPr>
          <p:nvPr/>
        </p:nvCxnSpPr>
        <p:spPr>
          <a:xfrm>
            <a:off x="1118648" y="1597425"/>
            <a:ext cx="11073352" cy="0"/>
          </a:xfrm>
          <a:prstGeom prst="line">
            <a:avLst/>
          </a:prstGeom>
          <a:ln w="203200">
            <a:solidFill>
              <a:srgbClr val="60AD43"/>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33335E0-9DBF-7981-1167-6893ED5CB1CC}"/>
              </a:ext>
            </a:extLst>
          </p:cNvPr>
          <p:cNvCxnSpPr>
            <a:cxnSpLocks/>
          </p:cNvCxnSpPr>
          <p:nvPr/>
        </p:nvCxnSpPr>
        <p:spPr>
          <a:xfrm>
            <a:off x="0" y="1597425"/>
            <a:ext cx="1005525" cy="0"/>
          </a:xfrm>
          <a:prstGeom prst="line">
            <a:avLst/>
          </a:prstGeom>
          <a:ln w="203200">
            <a:solidFill>
              <a:srgbClr val="F9A618"/>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257D674A-2AC1-25B3-3CB3-EFB4B7A6D0B1}"/>
              </a:ext>
            </a:extLst>
          </p:cNvPr>
          <p:cNvSpPr txBox="1">
            <a:spLocks/>
          </p:cNvSpPr>
          <p:nvPr/>
        </p:nvSpPr>
        <p:spPr>
          <a:xfrm>
            <a:off x="1118648" y="1839123"/>
            <a:ext cx="9485852" cy="3179754"/>
          </a:xfrm>
          <a:prstGeom prst="rect">
            <a:avLst/>
          </a:prstGeom>
        </p:spPr>
        <p:txBody>
          <a:bodyPr vert="horz"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en-US" sz="3200"/>
              <a:t>Government buildings, vehicles, &amp; equipment</a:t>
            </a:r>
          </a:p>
          <a:p>
            <a:pPr>
              <a:lnSpc>
                <a:spcPct val="200000"/>
              </a:lnSpc>
            </a:pPr>
            <a:r>
              <a:rPr lang="en-US" sz="3200"/>
              <a:t>U.S. Natural Gas export</a:t>
            </a:r>
          </a:p>
          <a:p>
            <a:pPr>
              <a:lnSpc>
                <a:spcPct val="200000"/>
              </a:lnSpc>
            </a:pPr>
            <a:endParaRPr lang="en-US" sz="3200"/>
          </a:p>
        </p:txBody>
      </p:sp>
      <p:pic>
        <p:nvPicPr>
          <p:cNvPr id="5124" name="Picture 4" descr="A liquefied natural gas (LNG) tanker arr">
            <a:extLst>
              <a:ext uri="{FF2B5EF4-FFF2-40B4-BE49-F238E27FC236}">
                <a16:creationId xmlns:a16="http://schemas.microsoft.com/office/drawing/2014/main" id="{559EE400-A7B0-A3BE-5963-AED7C2F202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8727" y="2824133"/>
            <a:ext cx="5789073" cy="3843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27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780C-2898-73AD-6F92-B6ECFE180BCF}"/>
              </a:ext>
            </a:extLst>
          </p:cNvPr>
          <p:cNvSpPr>
            <a:spLocks noGrp="1"/>
          </p:cNvSpPr>
          <p:nvPr>
            <p:ph type="title"/>
          </p:nvPr>
        </p:nvSpPr>
        <p:spPr/>
        <p:txBody>
          <a:bodyPr vert="horz" lIns="91440" tIns="45720" rIns="91440" bIns="45720" anchor="ctr">
            <a:normAutofit/>
          </a:bodyPr>
          <a:lstStyle/>
          <a:p>
            <a:r>
              <a:rPr lang="en-US">
                <a:latin typeface="Aptos"/>
              </a:rPr>
              <a:t>Biden’s Energy Policies</a:t>
            </a:r>
          </a:p>
        </p:txBody>
      </p:sp>
      <p:sp>
        <p:nvSpPr>
          <p:cNvPr id="4" name="Footer Placeholder 3">
            <a:extLst>
              <a:ext uri="{FF2B5EF4-FFF2-40B4-BE49-F238E27FC236}">
                <a16:creationId xmlns:a16="http://schemas.microsoft.com/office/drawing/2014/main" id="{3F3E8B99-2F9E-CA4B-C56F-3C02AA1C7673}"/>
              </a:ext>
            </a:extLst>
          </p:cNvPr>
          <p:cNvSpPr>
            <a:spLocks noGrp="1"/>
          </p:cNvSpPr>
          <p:nvPr>
            <p:ph type="ftr" sz="quarter" idx="11"/>
          </p:nvPr>
        </p:nvSpPr>
        <p:spPr>
          <a:xfrm>
            <a:off x="3168218" y="5816546"/>
            <a:ext cx="5421083" cy="365125"/>
          </a:xfrm>
        </p:spPr>
        <p:txBody>
          <a:bodyPr vert="horz" lIns="91440" tIns="45720" rIns="91440" bIns="45720" anchor="ctr"/>
          <a:lstStyle/>
          <a:p>
            <a:r>
              <a:rPr lang="en-US">
                <a:latin typeface="Aptos"/>
              </a:rPr>
              <a:t>Image: https://www.politico.com/</a:t>
            </a:r>
          </a:p>
        </p:txBody>
      </p:sp>
      <p:pic>
        <p:nvPicPr>
          <p:cNvPr id="8" name="Content Placeholder 7" descr="A person in a suit&#10;&#10;Description automatically generated">
            <a:extLst>
              <a:ext uri="{FF2B5EF4-FFF2-40B4-BE49-F238E27FC236}">
                <a16:creationId xmlns:a16="http://schemas.microsoft.com/office/drawing/2014/main" id="{27E096B9-050C-D7EF-0653-D399D8479310}"/>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134459" y="1666466"/>
            <a:ext cx="6157779" cy="4103417"/>
          </a:xfrm>
        </p:spPr>
      </p:pic>
    </p:spTree>
    <p:extLst>
      <p:ext uri="{BB962C8B-B14F-4D97-AF65-F5344CB8AC3E}">
        <p14:creationId xmlns:p14="http://schemas.microsoft.com/office/powerpoint/2010/main" val="710595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262844-8808-7361-6DAF-0B337200C27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22182" y="2681812"/>
            <a:ext cx="8406457" cy="4176188"/>
          </a:xfrm>
          <a:prstGeom prst="rect">
            <a:avLst/>
          </a:prstGeom>
        </p:spPr>
      </p:pic>
      <p:pic>
        <p:nvPicPr>
          <p:cNvPr id="1026" name="Picture 2">
            <a:extLst>
              <a:ext uri="{FF2B5EF4-FFF2-40B4-BE49-F238E27FC236}">
                <a16:creationId xmlns:a16="http://schemas.microsoft.com/office/drawing/2014/main" id="{ED5559FA-3644-8646-3635-BD45782E2A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561" y="6079078"/>
            <a:ext cx="1494406" cy="58842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A4DFB9D0-5376-B6A0-1BF2-41EDD9E06897}"/>
              </a:ext>
            </a:extLst>
          </p:cNvPr>
          <p:cNvSpPr>
            <a:spLocks noGrp="1"/>
          </p:cNvSpPr>
          <p:nvPr>
            <p:ph type="title"/>
          </p:nvPr>
        </p:nvSpPr>
        <p:spPr>
          <a:xfrm>
            <a:off x="1118648" y="883827"/>
            <a:ext cx="10489152" cy="713598"/>
          </a:xfrm>
        </p:spPr>
        <p:txBody>
          <a:bodyPr>
            <a:noAutofit/>
          </a:bodyPr>
          <a:lstStyle/>
          <a:p>
            <a:pPr algn="l"/>
            <a:r>
              <a:rPr lang="en-US"/>
              <a:t>Thank you!</a:t>
            </a:r>
          </a:p>
        </p:txBody>
      </p:sp>
      <p:cxnSp>
        <p:nvCxnSpPr>
          <p:cNvPr id="2" name="Straight Connector 1">
            <a:extLst>
              <a:ext uri="{FF2B5EF4-FFF2-40B4-BE49-F238E27FC236}">
                <a16:creationId xmlns:a16="http://schemas.microsoft.com/office/drawing/2014/main" id="{5C92961D-8B0A-0F62-FF36-06778792F637}"/>
              </a:ext>
            </a:extLst>
          </p:cNvPr>
          <p:cNvCxnSpPr>
            <a:cxnSpLocks/>
          </p:cNvCxnSpPr>
          <p:nvPr/>
        </p:nvCxnSpPr>
        <p:spPr>
          <a:xfrm>
            <a:off x="1118648" y="1597425"/>
            <a:ext cx="11073352" cy="0"/>
          </a:xfrm>
          <a:prstGeom prst="line">
            <a:avLst/>
          </a:prstGeom>
          <a:ln w="203200">
            <a:solidFill>
              <a:srgbClr val="60AD43"/>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33335E0-9DBF-7981-1167-6893ED5CB1CC}"/>
              </a:ext>
            </a:extLst>
          </p:cNvPr>
          <p:cNvCxnSpPr>
            <a:cxnSpLocks/>
          </p:cNvCxnSpPr>
          <p:nvPr/>
        </p:nvCxnSpPr>
        <p:spPr>
          <a:xfrm>
            <a:off x="0" y="1597425"/>
            <a:ext cx="1005525" cy="0"/>
          </a:xfrm>
          <a:prstGeom prst="line">
            <a:avLst/>
          </a:prstGeom>
          <a:ln w="203200">
            <a:solidFill>
              <a:srgbClr val="F9A618"/>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257D674A-2AC1-25B3-3CB3-EFB4B7A6D0B1}"/>
              </a:ext>
            </a:extLst>
          </p:cNvPr>
          <p:cNvSpPr txBox="1">
            <a:spLocks/>
          </p:cNvSpPr>
          <p:nvPr/>
        </p:nvSpPr>
        <p:spPr>
          <a:xfrm>
            <a:off x="1118648" y="1597425"/>
            <a:ext cx="9485852" cy="3179754"/>
          </a:xfrm>
          <a:prstGeom prst="rect">
            <a:avLst/>
          </a:prstGeom>
        </p:spPr>
        <p:txBody>
          <a:bodyPr vert="horz"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en-US" sz="3200"/>
              <a:t>Stay tuned to energy policy leading up to November!</a:t>
            </a:r>
          </a:p>
          <a:p>
            <a:pPr marL="0" indent="0">
              <a:lnSpc>
                <a:spcPct val="200000"/>
              </a:lnSpc>
              <a:buNone/>
            </a:pPr>
            <a:r>
              <a:rPr lang="en-US" sz="4000"/>
              <a:t>Happy Earth Month!</a:t>
            </a:r>
          </a:p>
        </p:txBody>
      </p:sp>
      <p:pic>
        <p:nvPicPr>
          <p:cNvPr id="8194" name="Picture 2" descr="Mail Post Envelope Icon Shape Postage Logo Symbol Email Communication Sign  Button Vector Illustration Image Isolated On White Background Stock ...">
            <a:extLst>
              <a:ext uri="{FF2B5EF4-FFF2-40B4-BE49-F238E27FC236}">
                <a16:creationId xmlns:a16="http://schemas.microsoft.com/office/drawing/2014/main" id="{E6EA845F-ED18-F1D1-E982-141733A315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4950" y="5859873"/>
            <a:ext cx="627045" cy="5020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15064F-1CCB-C0CA-9E20-FB322E7BBD8D}"/>
              </a:ext>
            </a:extLst>
          </p:cNvPr>
          <p:cNvSpPr txBox="1"/>
          <p:nvPr/>
        </p:nvSpPr>
        <p:spPr>
          <a:xfrm>
            <a:off x="9607361" y="5798065"/>
            <a:ext cx="2584639" cy="971292"/>
          </a:xfrm>
          <a:prstGeom prst="rect">
            <a:avLst/>
          </a:prstGeom>
          <a:noFill/>
        </p:spPr>
        <p:txBody>
          <a:bodyPr wrap="square">
            <a:spAutoFit/>
          </a:bodyPr>
          <a:lstStyle/>
          <a:p>
            <a:pPr marL="0" indent="0">
              <a:lnSpc>
                <a:spcPct val="150000"/>
              </a:lnSpc>
              <a:buNone/>
            </a:pPr>
            <a:r>
              <a:rPr lang="en-US" sz="2000"/>
              <a:t>info@theenergy.coop</a:t>
            </a:r>
          </a:p>
          <a:p>
            <a:pPr marL="0" indent="0">
              <a:lnSpc>
                <a:spcPct val="150000"/>
              </a:lnSpc>
              <a:buNone/>
            </a:pPr>
            <a:r>
              <a:rPr lang="en-US" sz="2000"/>
              <a:t>215-413-2122</a:t>
            </a:r>
          </a:p>
        </p:txBody>
      </p:sp>
      <p:pic>
        <p:nvPicPr>
          <p:cNvPr id="8196" name="Picture 4" descr="Phone Logo PNG Vectors Free Download">
            <a:extLst>
              <a:ext uri="{FF2B5EF4-FFF2-40B4-BE49-F238E27FC236}">
                <a16:creationId xmlns:a16="http://schemas.microsoft.com/office/drawing/2014/main" id="{B45D6750-778D-A192-1B29-0C315496A3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2505" y="6300988"/>
            <a:ext cx="502047" cy="502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20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21D3835-D054-E05C-3C8E-D4930CA7A4AB}"/>
              </a:ext>
            </a:extLst>
          </p:cNvPr>
          <p:cNvCxnSpPr>
            <a:cxnSpLocks/>
          </p:cNvCxnSpPr>
          <p:nvPr/>
        </p:nvCxnSpPr>
        <p:spPr>
          <a:xfrm>
            <a:off x="1118648" y="1660925"/>
            <a:ext cx="11073352" cy="0"/>
          </a:xfrm>
          <a:prstGeom prst="line">
            <a:avLst/>
          </a:prstGeom>
          <a:ln w="889000">
            <a:solidFill>
              <a:srgbClr val="60AD4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5A8332D-719D-87F7-F153-D31ECEBE8BFD}"/>
              </a:ext>
            </a:extLst>
          </p:cNvPr>
          <p:cNvCxnSpPr>
            <a:cxnSpLocks/>
          </p:cNvCxnSpPr>
          <p:nvPr/>
        </p:nvCxnSpPr>
        <p:spPr>
          <a:xfrm>
            <a:off x="0" y="1660925"/>
            <a:ext cx="1005525" cy="0"/>
          </a:xfrm>
          <a:prstGeom prst="line">
            <a:avLst/>
          </a:prstGeom>
          <a:ln w="889000">
            <a:solidFill>
              <a:srgbClr val="F9A618"/>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ED5559FA-3644-8646-3635-BD45782E2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61" y="6079078"/>
            <a:ext cx="1494406" cy="58842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A4DFB9D0-5376-B6A0-1BF2-41EDD9E06897}"/>
              </a:ext>
            </a:extLst>
          </p:cNvPr>
          <p:cNvSpPr>
            <a:spLocks noGrp="1"/>
          </p:cNvSpPr>
          <p:nvPr>
            <p:ph type="title"/>
          </p:nvPr>
        </p:nvSpPr>
        <p:spPr>
          <a:xfrm>
            <a:off x="1118648" y="1267600"/>
            <a:ext cx="11073352" cy="789798"/>
          </a:xfrm>
        </p:spPr>
        <p:txBody>
          <a:bodyPr>
            <a:normAutofit fontScale="90000"/>
          </a:bodyPr>
          <a:lstStyle/>
          <a:p>
            <a:pPr algn="l"/>
            <a:r>
              <a:rPr lang="en-US">
                <a:solidFill>
                  <a:schemeClr val="bg1"/>
                </a:solidFill>
              </a:rPr>
              <a:t>Sources</a:t>
            </a:r>
          </a:p>
        </p:txBody>
      </p:sp>
      <p:sp>
        <p:nvSpPr>
          <p:cNvPr id="2" name="Content Placeholder 2">
            <a:extLst>
              <a:ext uri="{FF2B5EF4-FFF2-40B4-BE49-F238E27FC236}">
                <a16:creationId xmlns:a16="http://schemas.microsoft.com/office/drawing/2014/main" id="{50066ED1-47CD-C4CC-2B76-77B01E124018}"/>
              </a:ext>
            </a:extLst>
          </p:cNvPr>
          <p:cNvSpPr txBox="1">
            <a:spLocks/>
          </p:cNvSpPr>
          <p:nvPr/>
        </p:nvSpPr>
        <p:spPr>
          <a:xfrm>
            <a:off x="1118648" y="2280124"/>
            <a:ext cx="10755852" cy="3638075"/>
          </a:xfrm>
          <a:prstGeom prst="rect">
            <a:avLst/>
          </a:prstGeom>
        </p:spPr>
        <p:txBody>
          <a:bodyPr vert="horz"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u="sng">
                <a:hlinkClick r:id="rId4"/>
              </a:rPr>
              <a:t>https://www.doi.gov/pressreleases/biden-harris-administration-advances-15-onshore-clean-energy-projects-potential-power</a:t>
            </a:r>
            <a:endParaRPr lang="en-US" sz="1400"/>
          </a:p>
          <a:p>
            <a:r>
              <a:rPr lang="en-US" sz="1400" u="sng">
                <a:hlinkClick r:id="rId5"/>
              </a:rPr>
              <a:t>https://trumpwhitehouse.archives.gov/wp-content/uploads/2021/01/210114-Final-Accomplishments-Document.pdf</a:t>
            </a:r>
            <a:endParaRPr lang="en-US" sz="1400"/>
          </a:p>
          <a:p>
            <a:r>
              <a:rPr lang="en-US" sz="1400" u="sng">
                <a:hlinkClick r:id="rId6"/>
              </a:rPr>
              <a:t>https://www.nytimes.com/2024/02/16/climate/trump-clean-energy-fact-check.html</a:t>
            </a:r>
            <a:endParaRPr lang="en-US" sz="1400" u="sng"/>
          </a:p>
          <a:p>
            <a:r>
              <a:rPr lang="en-US" sz="1400">
                <a:hlinkClick r:id="rId7"/>
              </a:rPr>
              <a:t>https://www.whitehouse.gov/cea/written-materials/2021/09/16/the-presidents-agenda-to-build-back-better-will-reduce-emissions-and-keep-energy-costs-low/</a:t>
            </a:r>
            <a:endParaRPr lang="en-US" sz="1400"/>
          </a:p>
          <a:p>
            <a:r>
              <a:rPr lang="en-US" sz="1400">
                <a:ea typeface="+mn-lt"/>
                <a:cs typeface="+mn-lt"/>
                <a:hlinkClick r:id="rId8"/>
              </a:rPr>
              <a:t>https://www.reuters.com/world/us/what-second-trump-presidency-could-mean-us-energy-policy-2024-02-16/</a:t>
            </a:r>
            <a:endParaRPr lang="en-US" sz="1400">
              <a:ea typeface="+mn-lt"/>
              <a:cs typeface="+mn-lt"/>
            </a:endParaRPr>
          </a:p>
          <a:p>
            <a:r>
              <a:rPr lang="en-US" sz="1400">
                <a:ea typeface="+mn-lt"/>
                <a:cs typeface="+mn-lt"/>
                <a:hlinkClick r:id="rId9"/>
              </a:rPr>
              <a:t>https://www.bbc.com/news/election-us-2020-53657174</a:t>
            </a:r>
            <a:endParaRPr lang="en-US" sz="1400">
              <a:ea typeface="+mn-lt"/>
              <a:cs typeface="+mn-lt"/>
            </a:endParaRPr>
          </a:p>
          <a:p>
            <a:r>
              <a:rPr lang="en-US" sz="1400">
                <a:ea typeface="+mn-lt"/>
                <a:cs typeface="+mn-lt"/>
                <a:hlinkClick r:id="rId10"/>
              </a:rPr>
              <a:t>https://fortune.com/2014/09/10/natural-gas-exports-set-to-take-off-as-energy-department-approves-two-new-projects/</a:t>
            </a:r>
            <a:endParaRPr lang="en-US" sz="1400">
              <a:ea typeface="+mn-lt"/>
              <a:cs typeface="+mn-lt"/>
            </a:endParaRPr>
          </a:p>
          <a:p>
            <a:r>
              <a:rPr lang="en-US" sz="1400">
                <a:ea typeface="+mn-lt"/>
                <a:cs typeface="+mn-lt"/>
                <a:hlinkClick r:id="rId11"/>
              </a:rPr>
              <a:t>https://trumpwhitehouse.archives.gov/issues/energy-environment/</a:t>
            </a:r>
            <a:endParaRPr lang="en-US" sz="1400">
              <a:ea typeface="+mn-lt"/>
              <a:cs typeface="+mn-lt"/>
            </a:endParaRPr>
          </a:p>
          <a:p>
            <a:endParaRPr lang="en-US" sz="1400">
              <a:ea typeface="+mn-lt"/>
              <a:cs typeface="+mn-lt"/>
            </a:endParaRPr>
          </a:p>
          <a:p>
            <a:endParaRPr lang="en-US" sz="1400">
              <a:ea typeface="+mn-lt"/>
              <a:cs typeface="+mn-lt"/>
            </a:endParaRPr>
          </a:p>
          <a:p>
            <a:endParaRPr lang="en-US" sz="1400">
              <a:ea typeface="+mn-lt"/>
              <a:cs typeface="+mn-lt"/>
            </a:endParaRPr>
          </a:p>
          <a:p>
            <a:endParaRPr lang="en-US" sz="1400">
              <a:ea typeface="+mn-lt"/>
              <a:cs typeface="+mn-lt"/>
            </a:endParaRPr>
          </a:p>
          <a:p>
            <a:endParaRPr lang="en-US" sz="1400">
              <a:ea typeface="+mn-lt"/>
              <a:cs typeface="+mn-lt"/>
            </a:endParaRPr>
          </a:p>
          <a:p>
            <a:endParaRPr lang="en-US" sz="1400"/>
          </a:p>
        </p:txBody>
      </p:sp>
    </p:spTree>
    <p:extLst>
      <p:ext uri="{BB962C8B-B14F-4D97-AF65-F5344CB8AC3E}">
        <p14:creationId xmlns:p14="http://schemas.microsoft.com/office/powerpoint/2010/main" val="249016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780C-2898-73AD-6F92-B6ECFE180BCF}"/>
              </a:ext>
            </a:extLst>
          </p:cNvPr>
          <p:cNvSpPr>
            <a:spLocks noGrp="1"/>
          </p:cNvSpPr>
          <p:nvPr>
            <p:ph type="title"/>
          </p:nvPr>
        </p:nvSpPr>
        <p:spPr/>
        <p:txBody>
          <a:bodyPr vert="horz" lIns="91440" tIns="45720" rIns="91440" bIns="45720" anchor="ctr">
            <a:normAutofit/>
          </a:bodyPr>
          <a:lstStyle/>
          <a:p>
            <a:r>
              <a:rPr lang="en-US">
                <a:latin typeface="Aptos"/>
              </a:rPr>
              <a:t>Biden’s Energy Goals</a:t>
            </a:r>
          </a:p>
        </p:txBody>
      </p:sp>
      <p:sp>
        <p:nvSpPr>
          <p:cNvPr id="5" name="Slide Number Placeholder 4">
            <a:extLst>
              <a:ext uri="{FF2B5EF4-FFF2-40B4-BE49-F238E27FC236}">
                <a16:creationId xmlns:a16="http://schemas.microsoft.com/office/drawing/2014/main" id="{830963A9-E985-282C-0581-533455F31B39}"/>
              </a:ext>
            </a:extLst>
          </p:cNvPr>
          <p:cNvSpPr>
            <a:spLocks noGrp="1"/>
          </p:cNvSpPr>
          <p:nvPr>
            <p:ph type="sldNum" sz="quarter" idx="12"/>
          </p:nvPr>
        </p:nvSpPr>
        <p:spPr/>
        <p:txBody>
          <a:bodyPr vert="horz" lIns="91440" tIns="45720" rIns="91440" bIns="45720" anchor="ctr" anchorCtr="0">
            <a:normAutofit fontScale="85000" lnSpcReduction="20000"/>
          </a:bodyPr>
          <a:lstStyle/>
          <a:p>
            <a:endParaRPr lang="en-US"/>
          </a:p>
        </p:txBody>
      </p:sp>
      <p:sp>
        <p:nvSpPr>
          <p:cNvPr id="10" name="Content Placeholder 9">
            <a:extLst>
              <a:ext uri="{FF2B5EF4-FFF2-40B4-BE49-F238E27FC236}">
                <a16:creationId xmlns:a16="http://schemas.microsoft.com/office/drawing/2014/main" id="{F04C9D23-D6F7-8EA1-2A2B-3B517207CCE2}"/>
              </a:ext>
            </a:extLst>
          </p:cNvPr>
          <p:cNvSpPr>
            <a:spLocks noGrp="1"/>
          </p:cNvSpPr>
          <p:nvPr>
            <p:ph sz="quarter" idx="1"/>
          </p:nvPr>
        </p:nvSpPr>
        <p:spPr/>
        <p:txBody>
          <a:bodyPr>
            <a:normAutofit lnSpcReduction="10000"/>
          </a:bodyPr>
          <a:lstStyle/>
          <a:p>
            <a:pPr algn="l" rtl="0" fontAlgn="base">
              <a:buFont typeface="Arial" panose="020B0604020202020204" pitchFamily="34" charset="0"/>
              <a:buChar char="•"/>
            </a:pPr>
            <a:r>
              <a:rPr lang="en-US" sz="2400" b="0" i="0">
                <a:solidFill>
                  <a:srgbClr val="000000"/>
                </a:solidFill>
                <a:effectLst/>
                <a:latin typeface="Aptos" panose="020B0004020202020204" pitchFamily="34" charset="0"/>
              </a:rPr>
              <a:t>Pass a major climate-friendly stimulus package in the wake of COVID-19 </a:t>
            </a:r>
          </a:p>
          <a:p>
            <a:pPr algn="l" rtl="0" fontAlgn="base">
              <a:buFont typeface="Arial" panose="020B0604020202020204" pitchFamily="34" charset="0"/>
              <a:buChar char="•"/>
            </a:pPr>
            <a:endParaRPr lang="en-US" sz="2400" b="0" i="0">
              <a:solidFill>
                <a:srgbClr val="000000"/>
              </a:solidFill>
              <a:effectLst/>
              <a:latin typeface="Aptos" panose="020B0004020202020204" pitchFamily="34" charset="0"/>
            </a:endParaRPr>
          </a:p>
          <a:p>
            <a:pPr algn="l" rtl="0" fontAlgn="base">
              <a:buFont typeface="Arial" panose="020B0604020202020204" pitchFamily="34" charset="0"/>
              <a:buChar char="•"/>
            </a:pPr>
            <a:r>
              <a:rPr lang="en-US" sz="2400" b="0" i="0">
                <a:solidFill>
                  <a:srgbClr val="000000"/>
                </a:solidFill>
                <a:effectLst/>
                <a:latin typeface="Aptos" panose="020B0004020202020204" pitchFamily="34" charset="0"/>
              </a:rPr>
              <a:t> Set a goal to require the production of zero-emissions vehicles only by 2035 </a:t>
            </a:r>
          </a:p>
          <a:p>
            <a:pPr algn="l" rtl="0" fontAlgn="base">
              <a:buFont typeface="Arial" panose="020B0604020202020204" pitchFamily="34" charset="0"/>
              <a:buChar char="•"/>
            </a:pPr>
            <a:endParaRPr lang="en-US" sz="2400" b="0" i="0">
              <a:solidFill>
                <a:srgbClr val="000000"/>
              </a:solidFill>
              <a:effectLst/>
              <a:latin typeface="Aptos" panose="020B0004020202020204" pitchFamily="34" charset="0"/>
            </a:endParaRPr>
          </a:p>
          <a:p>
            <a:pPr algn="l" rtl="0" fontAlgn="base">
              <a:buFont typeface="Arial" panose="020B0604020202020204" pitchFamily="34" charset="0"/>
              <a:buChar char="•"/>
            </a:pPr>
            <a:r>
              <a:rPr lang="en-US" sz="2400" b="0" i="0">
                <a:solidFill>
                  <a:srgbClr val="000000"/>
                </a:solidFill>
                <a:effectLst/>
                <a:latin typeface="Aptos" panose="020B0004020202020204" pitchFamily="34" charset="0"/>
              </a:rPr>
              <a:t>Achieve 55% clean electricity generation by 2025 and 100% by 2035 </a:t>
            </a:r>
          </a:p>
          <a:p>
            <a:pPr algn="l" rtl="0" fontAlgn="base">
              <a:buFont typeface="Arial" panose="020B0604020202020204" pitchFamily="34" charset="0"/>
              <a:buChar char="•"/>
            </a:pPr>
            <a:endParaRPr lang="en-US" sz="2400" b="0" i="0">
              <a:solidFill>
                <a:srgbClr val="000000"/>
              </a:solidFill>
              <a:effectLst/>
              <a:latin typeface="Aptos" panose="020B0004020202020204" pitchFamily="34" charset="0"/>
            </a:endParaRPr>
          </a:p>
          <a:p>
            <a:pPr algn="l" rtl="0" fontAlgn="base">
              <a:buFont typeface="Arial" panose="020B0604020202020204" pitchFamily="34" charset="0"/>
              <a:buChar char="•"/>
            </a:pPr>
            <a:r>
              <a:rPr lang="en-US" sz="2400" b="0" i="0">
                <a:solidFill>
                  <a:srgbClr val="000000"/>
                </a:solidFill>
                <a:effectLst/>
                <a:latin typeface="Aptos" panose="020B0004020202020204" pitchFamily="34" charset="0"/>
              </a:rPr>
              <a:t>Commit to a 50% reduction in greenhouse gas emissions by 2030 (from 2005 levels) </a:t>
            </a:r>
          </a:p>
          <a:p>
            <a:endParaRPr lang="en-US"/>
          </a:p>
        </p:txBody>
      </p:sp>
      <p:pic>
        <p:nvPicPr>
          <p:cNvPr id="6" name="Picture 2" descr="A blue text on a white background&#10;&#10;Description automatically generated">
            <a:extLst>
              <a:ext uri="{FF2B5EF4-FFF2-40B4-BE49-F238E27FC236}">
                <a16:creationId xmlns:a16="http://schemas.microsoft.com/office/drawing/2014/main" id="{CF803B8F-62EE-E05A-45D6-771ECD709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61" y="6079078"/>
            <a:ext cx="1494406" cy="588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03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F87CA-F8BB-B3D7-0649-FD404B1522A7}"/>
              </a:ext>
            </a:extLst>
          </p:cNvPr>
          <p:cNvSpPr>
            <a:spLocks noGrp="1"/>
          </p:cNvSpPr>
          <p:nvPr>
            <p:ph type="title"/>
          </p:nvPr>
        </p:nvSpPr>
        <p:spPr>
          <a:xfrm>
            <a:off x="2136648" y="228600"/>
            <a:ext cx="8153400" cy="990600"/>
          </a:xfrm>
        </p:spPr>
        <p:txBody>
          <a:bodyPr vert="horz" lIns="91440" tIns="45720" rIns="91440" bIns="45720" anchor="ctr">
            <a:normAutofit/>
          </a:bodyPr>
          <a:lstStyle/>
          <a:p>
            <a:r>
              <a:rPr lang="en-US">
                <a:latin typeface="Aptos"/>
              </a:rPr>
              <a:t>Inflation Reduction Act</a:t>
            </a:r>
          </a:p>
        </p:txBody>
      </p:sp>
      <p:sp>
        <p:nvSpPr>
          <p:cNvPr id="5" name="Slide Number Placeholder 4">
            <a:extLst>
              <a:ext uri="{FF2B5EF4-FFF2-40B4-BE49-F238E27FC236}">
                <a16:creationId xmlns:a16="http://schemas.microsoft.com/office/drawing/2014/main" id="{2248C17A-F99D-CDDF-3B14-CC431DB68D03}"/>
              </a:ext>
            </a:extLst>
          </p:cNvPr>
          <p:cNvSpPr>
            <a:spLocks noGrp="1"/>
          </p:cNvSpPr>
          <p:nvPr>
            <p:ph type="sldNum" sz="quarter" idx="12"/>
          </p:nvPr>
        </p:nvSpPr>
        <p:spPr>
          <a:xfrm>
            <a:off x="1524000" y="1272222"/>
            <a:ext cx="533400" cy="244476"/>
          </a:xfrm>
        </p:spPr>
        <p:txBody>
          <a:bodyPr vert="horz" lIns="91440" tIns="45720" rIns="91440" bIns="45720" anchor="ctr" anchorCtr="0">
            <a:normAutofit/>
          </a:bodyPr>
          <a:lstStyle/>
          <a:p>
            <a:pPr>
              <a:lnSpc>
                <a:spcPct val="90000"/>
              </a:lnSpc>
              <a:spcAft>
                <a:spcPts val="600"/>
              </a:spcAft>
            </a:pPr>
            <a:endParaRPr lang="en-US" sz="1100"/>
          </a:p>
        </p:txBody>
      </p:sp>
      <p:graphicFrame>
        <p:nvGraphicFramePr>
          <p:cNvPr id="8" name="Content Placeholder 5">
            <a:extLst>
              <a:ext uri="{FF2B5EF4-FFF2-40B4-BE49-F238E27FC236}">
                <a16:creationId xmlns:a16="http://schemas.microsoft.com/office/drawing/2014/main" id="{B7209A29-BC8F-704C-1AF4-4938ADB8E2F4}"/>
              </a:ext>
            </a:extLst>
          </p:cNvPr>
          <p:cNvGraphicFramePr>
            <a:graphicFrameLocks noGrp="1"/>
          </p:cNvGraphicFramePr>
          <p:nvPr>
            <p:ph sz="quarter" idx="1"/>
          </p:nvPr>
        </p:nvGraphicFramePr>
        <p:xfrm>
          <a:off x="2136648"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6" name="Picture 2" descr="A blue text on a white background&#10;&#10;Description automatically generated">
            <a:extLst>
              <a:ext uri="{FF2B5EF4-FFF2-40B4-BE49-F238E27FC236}">
                <a16:creationId xmlns:a16="http://schemas.microsoft.com/office/drawing/2014/main" id="{F791DBD4-28B1-E633-0334-31FAF22A71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561" y="6079078"/>
            <a:ext cx="1494406" cy="588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453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A9DFE-BF6F-4005-BFEF-0BEC9CAD2C60}"/>
              </a:ext>
            </a:extLst>
          </p:cNvPr>
          <p:cNvSpPr>
            <a:spLocks noGrp="1"/>
          </p:cNvSpPr>
          <p:nvPr>
            <p:ph type="title"/>
          </p:nvPr>
        </p:nvSpPr>
        <p:spPr>
          <a:xfrm>
            <a:off x="2133600" y="228600"/>
            <a:ext cx="8153400" cy="990600"/>
          </a:xfrm>
        </p:spPr>
        <p:txBody>
          <a:bodyPr vert="horz" lIns="91440" tIns="45720" rIns="91440" bIns="45720" anchor="ctr">
            <a:normAutofit/>
          </a:bodyPr>
          <a:lstStyle/>
          <a:p>
            <a:r>
              <a:rPr lang="en-US">
                <a:latin typeface="Aptos"/>
              </a:rPr>
              <a:t>Progress on Electric Vehicles</a:t>
            </a:r>
          </a:p>
        </p:txBody>
      </p:sp>
      <p:sp>
        <p:nvSpPr>
          <p:cNvPr id="3" name="Content Placeholder 2">
            <a:extLst>
              <a:ext uri="{FF2B5EF4-FFF2-40B4-BE49-F238E27FC236}">
                <a16:creationId xmlns:a16="http://schemas.microsoft.com/office/drawing/2014/main" id="{E4C7F099-337B-138B-AD1D-E64A910B781C}"/>
              </a:ext>
            </a:extLst>
          </p:cNvPr>
          <p:cNvSpPr>
            <a:spLocks noGrp="1"/>
          </p:cNvSpPr>
          <p:nvPr>
            <p:ph sz="quarter" idx="1"/>
          </p:nvPr>
        </p:nvSpPr>
        <p:spPr>
          <a:xfrm>
            <a:off x="2133600" y="1589567"/>
            <a:ext cx="3886200" cy="4572000"/>
          </a:xfrm>
        </p:spPr>
        <p:txBody>
          <a:bodyPr vert="horz" lIns="91440" tIns="45720" rIns="91440" bIns="45720" anchor="t">
            <a:noAutofit/>
          </a:bodyPr>
          <a:lstStyle/>
          <a:p>
            <a:pPr rtl="0" fontAlgn="base">
              <a:lnSpc>
                <a:spcPct val="90000"/>
              </a:lnSpc>
              <a:buFont typeface="Arial" panose="020B0604020202020204" pitchFamily="34" charset="0"/>
              <a:buChar char="•"/>
            </a:pPr>
            <a:r>
              <a:rPr lang="en-US" sz="1800" b="0" i="0">
                <a:effectLst/>
                <a:latin typeface="Aptos"/>
              </a:rPr>
              <a:t>Biden’s goal of requiring all new vehicles manufactured after 2035 to be emissions-free is on-track</a:t>
            </a:r>
          </a:p>
          <a:p>
            <a:pPr lvl="1" fontAlgn="base">
              <a:lnSpc>
                <a:spcPct val="90000"/>
              </a:lnSpc>
              <a:buFont typeface="Arial" panose="020B0604020202020204" pitchFamily="34" charset="0"/>
              <a:buChar char="•"/>
            </a:pPr>
            <a:r>
              <a:rPr lang="en-US" sz="1800" b="0" i="0">
                <a:effectLst/>
                <a:latin typeface="Aptos"/>
              </a:rPr>
              <a:t>Signed an executive order requiring federal agencies to use 100% emissions-free light duty vehicles by 2027</a:t>
            </a:r>
          </a:p>
          <a:p>
            <a:pPr lvl="1" fontAlgn="base">
              <a:lnSpc>
                <a:spcPct val="90000"/>
              </a:lnSpc>
              <a:buFont typeface="Arial" panose="020B0604020202020204" pitchFamily="34" charset="0"/>
              <a:buChar char="•"/>
            </a:pPr>
            <a:r>
              <a:rPr lang="en-US" sz="1800">
                <a:latin typeface="Aptos"/>
              </a:rPr>
              <a:t>S</a:t>
            </a:r>
            <a:r>
              <a:rPr lang="en-US" sz="1800" b="0" i="0">
                <a:effectLst/>
                <a:latin typeface="Aptos"/>
              </a:rPr>
              <a:t>et a milestone of having 50% of vehicles sold be emissions-free by 2030</a:t>
            </a:r>
          </a:p>
          <a:p>
            <a:pPr lvl="1" fontAlgn="base">
              <a:lnSpc>
                <a:spcPct val="90000"/>
              </a:lnSpc>
              <a:buFont typeface="Arial" panose="020B0604020202020204" pitchFamily="34" charset="0"/>
              <a:buChar char="•"/>
            </a:pPr>
            <a:r>
              <a:rPr lang="en-US" sz="1800" b="0" i="0">
                <a:effectLst/>
                <a:latin typeface="Aptos"/>
              </a:rPr>
              <a:t>The Inflation Reduction Act has also prompted change in the automobile industry: There were 1.2 million electric vehicles sold in the US in 2023, marking a 43% increase from 2022 </a:t>
            </a:r>
          </a:p>
          <a:p>
            <a:pPr>
              <a:lnSpc>
                <a:spcPct val="90000"/>
              </a:lnSpc>
            </a:pPr>
            <a:endParaRPr lang="en-US" sz="1800"/>
          </a:p>
        </p:txBody>
      </p:sp>
      <p:pic>
        <p:nvPicPr>
          <p:cNvPr id="9" name="Content Placeholder 8" descr="A close-up of a car&#10;&#10;Description automatically generated">
            <a:extLst>
              <a:ext uri="{FF2B5EF4-FFF2-40B4-BE49-F238E27FC236}">
                <a16:creationId xmlns:a16="http://schemas.microsoft.com/office/drawing/2014/main" id="{3E409442-CE3E-2BBB-E02B-93C8368400A0}"/>
              </a:ext>
            </a:extLst>
          </p:cNvPr>
          <p:cNvPicPr>
            <a:picLocks noGrp="1" noChangeAspect="1"/>
          </p:cNvPicPr>
          <p:nvPr>
            <p:ph sz="quarter" idx="2"/>
          </p:nvPr>
        </p:nvPicPr>
        <p:blipFill rotWithShape="1">
          <a:blip r:embed="rId3">
            <a:extLst>
              <a:ext uri="{28A0092B-C50C-407E-A947-70E740481C1C}">
                <a14:useLocalDpi xmlns:a14="http://schemas.microsoft.com/office/drawing/2010/main" val="0"/>
              </a:ext>
            </a:extLst>
          </a:blip>
          <a:srcRect l="20563" r="31624"/>
          <a:stretch/>
        </p:blipFill>
        <p:spPr>
          <a:xfrm>
            <a:off x="6368901" y="1589567"/>
            <a:ext cx="3886200" cy="4572000"/>
          </a:xfrm>
          <a:noFill/>
        </p:spPr>
      </p:pic>
      <p:sp>
        <p:nvSpPr>
          <p:cNvPr id="6" name="Slide Number Placeholder 5">
            <a:extLst>
              <a:ext uri="{FF2B5EF4-FFF2-40B4-BE49-F238E27FC236}">
                <a16:creationId xmlns:a16="http://schemas.microsoft.com/office/drawing/2014/main" id="{B1CD0124-D0AB-E124-CE66-80389BA89D10}"/>
              </a:ext>
            </a:extLst>
          </p:cNvPr>
          <p:cNvSpPr>
            <a:spLocks noGrp="1"/>
          </p:cNvSpPr>
          <p:nvPr>
            <p:ph type="sldNum" sz="quarter" idx="16"/>
          </p:nvPr>
        </p:nvSpPr>
        <p:spPr>
          <a:xfrm>
            <a:off x="1524000" y="1272222"/>
            <a:ext cx="533400" cy="244476"/>
          </a:xfrm>
        </p:spPr>
        <p:txBody>
          <a:bodyPr vert="horz" lIns="91440" tIns="45720" rIns="91440" bIns="45720" rtlCol="0" anchor="ctr" anchorCtr="0">
            <a:normAutofit/>
          </a:bodyPr>
          <a:lstStyle/>
          <a:p>
            <a:pPr>
              <a:lnSpc>
                <a:spcPct val="90000"/>
              </a:lnSpc>
              <a:spcAft>
                <a:spcPts val="600"/>
              </a:spcAft>
            </a:pPr>
            <a:endParaRPr lang="en-US" sz="1100"/>
          </a:p>
        </p:txBody>
      </p:sp>
      <p:sp>
        <p:nvSpPr>
          <p:cNvPr id="7" name="Footer Placeholder 6">
            <a:extLst>
              <a:ext uri="{FF2B5EF4-FFF2-40B4-BE49-F238E27FC236}">
                <a16:creationId xmlns:a16="http://schemas.microsoft.com/office/drawing/2014/main" id="{DE4D1741-9905-5C0C-AD69-E38547274BF3}"/>
              </a:ext>
            </a:extLst>
          </p:cNvPr>
          <p:cNvSpPr>
            <a:spLocks noGrp="1"/>
          </p:cNvSpPr>
          <p:nvPr>
            <p:ph type="ftr" sz="quarter" idx="17"/>
          </p:nvPr>
        </p:nvSpPr>
        <p:spPr>
          <a:xfrm>
            <a:off x="6368902" y="6172201"/>
            <a:ext cx="5421083" cy="365125"/>
          </a:xfrm>
        </p:spPr>
        <p:txBody>
          <a:bodyPr vert="horz" lIns="91440" tIns="45720" rIns="91440" bIns="45720" rtlCol="0" anchor="ctr">
            <a:normAutofit/>
          </a:bodyPr>
          <a:lstStyle/>
          <a:p>
            <a:pPr>
              <a:spcAft>
                <a:spcPts val="600"/>
              </a:spcAft>
            </a:pPr>
            <a:r>
              <a:rPr lang="en-US">
                <a:latin typeface="Aptos"/>
              </a:rPr>
              <a:t>Image: Mike Bird</a:t>
            </a:r>
          </a:p>
        </p:txBody>
      </p:sp>
      <p:pic>
        <p:nvPicPr>
          <p:cNvPr id="5" name="Picture 2" descr="A blue text on a white background&#10;&#10;Description automatically generated">
            <a:extLst>
              <a:ext uri="{FF2B5EF4-FFF2-40B4-BE49-F238E27FC236}">
                <a16:creationId xmlns:a16="http://schemas.microsoft.com/office/drawing/2014/main" id="{020BB388-4A5F-3C33-94F8-BA615AAC2E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561" y="6079078"/>
            <a:ext cx="1494406" cy="588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371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97E46-0AA7-E521-19E4-78A03B3D108E}"/>
              </a:ext>
            </a:extLst>
          </p:cNvPr>
          <p:cNvSpPr>
            <a:spLocks noGrp="1"/>
          </p:cNvSpPr>
          <p:nvPr>
            <p:ph type="title"/>
          </p:nvPr>
        </p:nvSpPr>
        <p:spPr/>
        <p:txBody>
          <a:bodyPr vert="horz" lIns="91440" tIns="45720" rIns="91440" bIns="45720" anchor="ctr">
            <a:normAutofit/>
          </a:bodyPr>
          <a:lstStyle/>
          <a:p>
            <a:r>
              <a:rPr lang="en-US">
                <a:latin typeface="Aptos"/>
              </a:rPr>
              <a:t>Transitioning to Renewable Electricity</a:t>
            </a:r>
          </a:p>
        </p:txBody>
      </p:sp>
      <p:sp>
        <p:nvSpPr>
          <p:cNvPr id="5" name="Slide Number Placeholder 4">
            <a:extLst>
              <a:ext uri="{FF2B5EF4-FFF2-40B4-BE49-F238E27FC236}">
                <a16:creationId xmlns:a16="http://schemas.microsoft.com/office/drawing/2014/main" id="{12722A43-62BB-F46D-BEB5-ABCB038CC40B}"/>
              </a:ext>
            </a:extLst>
          </p:cNvPr>
          <p:cNvSpPr>
            <a:spLocks noGrp="1"/>
          </p:cNvSpPr>
          <p:nvPr>
            <p:ph type="sldNum" sz="quarter" idx="12"/>
          </p:nvPr>
        </p:nvSpPr>
        <p:spPr/>
        <p:txBody>
          <a:bodyPr vert="horz" lIns="91440" tIns="45720" rIns="91440" bIns="45720" anchor="ctr" anchorCtr="0">
            <a:normAutofit fontScale="85000" lnSpcReduction="20000"/>
          </a:bodyPr>
          <a:lstStyle/>
          <a:p>
            <a:endParaRPr lang="en-US"/>
          </a:p>
        </p:txBody>
      </p:sp>
      <p:sp>
        <p:nvSpPr>
          <p:cNvPr id="6" name="Content Placeholder 5">
            <a:extLst>
              <a:ext uri="{FF2B5EF4-FFF2-40B4-BE49-F238E27FC236}">
                <a16:creationId xmlns:a16="http://schemas.microsoft.com/office/drawing/2014/main" id="{1AEDF964-DA43-C561-07A9-1BA1E9EA8BEB}"/>
              </a:ext>
            </a:extLst>
          </p:cNvPr>
          <p:cNvSpPr>
            <a:spLocks noGrp="1"/>
          </p:cNvSpPr>
          <p:nvPr>
            <p:ph sz="quarter" idx="1"/>
          </p:nvPr>
        </p:nvSpPr>
        <p:spPr/>
        <p:txBody>
          <a:bodyPr vert="horz" lIns="91440" tIns="45720" rIns="91440" bIns="45720" anchor="t">
            <a:normAutofit/>
          </a:bodyPr>
          <a:lstStyle/>
          <a:p>
            <a:endParaRPr lang="en-US" sz="1800" b="0" i="0">
              <a:solidFill>
                <a:srgbClr val="000000"/>
              </a:solidFill>
              <a:effectLst/>
              <a:latin typeface="Aptos" panose="020B0004020202020204" pitchFamily="34" charset="0"/>
            </a:endParaRPr>
          </a:p>
          <a:p>
            <a:r>
              <a:rPr lang="en-US" sz="2400" b="0" i="0">
                <a:solidFill>
                  <a:srgbClr val="000000"/>
                </a:solidFill>
                <a:effectLst/>
                <a:latin typeface="Aptos"/>
              </a:rPr>
              <a:t>Biden made significant progress towards 100% emissions free electricity in two ways:</a:t>
            </a:r>
          </a:p>
          <a:p>
            <a:pPr lvl="1"/>
            <a:r>
              <a:rPr lang="en-US" sz="2400" b="0" i="0">
                <a:solidFill>
                  <a:srgbClr val="000000"/>
                </a:solidFill>
                <a:effectLst/>
                <a:latin typeface="Aptos"/>
              </a:rPr>
              <a:t>Signed an executive order requiring all federal agencies to purchase 100% renewable energy by 2030</a:t>
            </a:r>
            <a:r>
              <a:rPr lang="en-US" sz="2400">
                <a:solidFill>
                  <a:srgbClr val="000000"/>
                </a:solidFill>
                <a:latin typeface="Aptos"/>
              </a:rPr>
              <a:t> </a:t>
            </a:r>
            <a:endParaRPr lang="en-US" sz="2400" b="0" i="0">
              <a:solidFill>
                <a:srgbClr val="000000"/>
              </a:solidFill>
              <a:effectLst/>
              <a:latin typeface="Aptos" panose="020B0004020202020204" pitchFamily="34" charset="0"/>
            </a:endParaRPr>
          </a:p>
          <a:p>
            <a:pPr lvl="1"/>
            <a:r>
              <a:rPr lang="en-US" sz="2400">
                <a:solidFill>
                  <a:srgbClr val="000000"/>
                </a:solidFill>
                <a:latin typeface="Aptos"/>
              </a:rPr>
              <a:t>Tax</a:t>
            </a:r>
            <a:r>
              <a:rPr lang="en-US" sz="2400" b="0" i="0">
                <a:solidFill>
                  <a:srgbClr val="000000"/>
                </a:solidFill>
                <a:effectLst/>
                <a:latin typeface="Aptos"/>
              </a:rPr>
              <a:t> credits for renewable electricity generation in the Inflation Reduction Act paved the way for the development of more renewable electricity generation facilities</a:t>
            </a:r>
          </a:p>
          <a:p>
            <a:pPr lvl="1"/>
            <a:r>
              <a:rPr lang="en-US" sz="2400" b="0" i="0">
                <a:solidFill>
                  <a:srgbClr val="000000"/>
                </a:solidFill>
                <a:effectLst/>
                <a:latin typeface="Aptos"/>
              </a:rPr>
              <a:t>More renewable energy generation infrastructure must be built to reach 100% renewable electricity by 2035</a:t>
            </a:r>
            <a:endParaRPr lang="en-US" sz="2400">
              <a:latin typeface="Aptos"/>
            </a:endParaRPr>
          </a:p>
        </p:txBody>
      </p:sp>
      <p:pic>
        <p:nvPicPr>
          <p:cNvPr id="4" name="Picture 2">
            <a:extLst>
              <a:ext uri="{FF2B5EF4-FFF2-40B4-BE49-F238E27FC236}">
                <a16:creationId xmlns:a16="http://schemas.microsoft.com/office/drawing/2014/main" id="{81F760F7-CE6F-D7B4-19FC-6159E3A2E5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61" y="6079078"/>
            <a:ext cx="1494406" cy="588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67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1599E-FDEC-722B-4F11-DA577C139E8E}"/>
              </a:ext>
            </a:extLst>
          </p:cNvPr>
          <p:cNvSpPr>
            <a:spLocks noGrp="1"/>
          </p:cNvSpPr>
          <p:nvPr>
            <p:ph type="title"/>
          </p:nvPr>
        </p:nvSpPr>
        <p:spPr>
          <a:xfrm>
            <a:off x="2133600" y="228600"/>
            <a:ext cx="8153400" cy="990600"/>
          </a:xfrm>
        </p:spPr>
        <p:txBody>
          <a:bodyPr anchor="ctr">
            <a:normAutofit/>
          </a:bodyPr>
          <a:lstStyle/>
          <a:p>
            <a:r>
              <a:rPr lang="en-US"/>
              <a:t>Biden’s Goals for a Second Term</a:t>
            </a:r>
          </a:p>
        </p:txBody>
      </p:sp>
      <p:pic>
        <p:nvPicPr>
          <p:cNvPr id="9" name="Content Placeholder 8" descr="A white house with columns and a fountain in front with White House in the background&#10;&#10;Description automatically generated">
            <a:extLst>
              <a:ext uri="{FF2B5EF4-FFF2-40B4-BE49-F238E27FC236}">
                <a16:creationId xmlns:a16="http://schemas.microsoft.com/office/drawing/2014/main" id="{96C5DF83-51DE-0813-D241-71851F5EB07D}"/>
              </a:ext>
            </a:extLst>
          </p:cNvPr>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14461" r="21789"/>
          <a:stretch/>
        </p:blipFill>
        <p:spPr>
          <a:xfrm>
            <a:off x="2133600" y="1589567"/>
            <a:ext cx="3886200" cy="4572000"/>
          </a:xfrm>
          <a:noFill/>
        </p:spPr>
      </p:pic>
      <p:sp>
        <p:nvSpPr>
          <p:cNvPr id="4" name="Content Placeholder 3">
            <a:extLst>
              <a:ext uri="{FF2B5EF4-FFF2-40B4-BE49-F238E27FC236}">
                <a16:creationId xmlns:a16="http://schemas.microsoft.com/office/drawing/2014/main" id="{3CF239F3-E19F-A314-6F59-754ADEB94687}"/>
              </a:ext>
            </a:extLst>
          </p:cNvPr>
          <p:cNvSpPr>
            <a:spLocks noGrp="1"/>
          </p:cNvSpPr>
          <p:nvPr>
            <p:ph sz="quarter" idx="2"/>
          </p:nvPr>
        </p:nvSpPr>
        <p:spPr>
          <a:xfrm>
            <a:off x="6368901" y="1589567"/>
            <a:ext cx="3886200" cy="4572000"/>
          </a:xfrm>
        </p:spPr>
        <p:txBody>
          <a:bodyPr vert="horz" lIns="91440" tIns="45720" rIns="91440" bIns="45720" anchor="t">
            <a:normAutofit/>
          </a:bodyPr>
          <a:lstStyle/>
          <a:p>
            <a:pPr rtl="0" fontAlgn="base">
              <a:lnSpc>
                <a:spcPct val="90000"/>
              </a:lnSpc>
              <a:buFont typeface="Arial" panose="020B0604020202020204" pitchFamily="34" charset="0"/>
              <a:buChar char="•"/>
            </a:pPr>
            <a:r>
              <a:rPr lang="en-US" sz="2200" b="0" i="0">
                <a:effectLst/>
                <a:latin typeface="Aptos"/>
              </a:rPr>
              <a:t>Set a goal to require the production of zero-emissions vehicles only by 2035 </a:t>
            </a:r>
          </a:p>
          <a:p>
            <a:pPr rtl="0" fontAlgn="base">
              <a:lnSpc>
                <a:spcPct val="90000"/>
              </a:lnSpc>
              <a:buFont typeface="Arial" panose="020B0604020202020204" pitchFamily="34" charset="0"/>
              <a:buChar char="•"/>
            </a:pPr>
            <a:endParaRPr lang="en-US" sz="2200" b="0" i="0">
              <a:effectLst/>
              <a:latin typeface="Aptos"/>
            </a:endParaRPr>
          </a:p>
          <a:p>
            <a:pPr rtl="0" fontAlgn="base">
              <a:lnSpc>
                <a:spcPct val="90000"/>
              </a:lnSpc>
              <a:buFont typeface="Arial" panose="020B0604020202020204" pitchFamily="34" charset="0"/>
              <a:buChar char="•"/>
            </a:pPr>
            <a:r>
              <a:rPr lang="en-US" sz="2200" b="0" i="0">
                <a:effectLst/>
                <a:latin typeface="Aptos"/>
              </a:rPr>
              <a:t>Achieve 55% clean electricity generation by 2025 and 100% by 2035 </a:t>
            </a:r>
          </a:p>
          <a:p>
            <a:pPr rtl="0" fontAlgn="base">
              <a:lnSpc>
                <a:spcPct val="90000"/>
              </a:lnSpc>
              <a:buFont typeface="Arial" panose="020B0604020202020204" pitchFamily="34" charset="0"/>
              <a:buChar char="•"/>
            </a:pPr>
            <a:endParaRPr lang="en-US" sz="2200" b="0" i="0">
              <a:effectLst/>
              <a:latin typeface="Aptos"/>
            </a:endParaRPr>
          </a:p>
          <a:p>
            <a:pPr rtl="0" fontAlgn="base">
              <a:lnSpc>
                <a:spcPct val="90000"/>
              </a:lnSpc>
              <a:buFont typeface="Arial" panose="020B0604020202020204" pitchFamily="34" charset="0"/>
              <a:buChar char="•"/>
            </a:pPr>
            <a:r>
              <a:rPr lang="en-US" sz="2200" b="0" i="0">
                <a:effectLst/>
                <a:latin typeface="Aptos"/>
              </a:rPr>
              <a:t>Commit to a 50% reduction in greenhouse gas emissions by 2030 (from 2005 levels) </a:t>
            </a:r>
          </a:p>
          <a:p>
            <a:pPr>
              <a:lnSpc>
                <a:spcPct val="90000"/>
              </a:lnSpc>
            </a:pPr>
            <a:endParaRPr lang="en-US" sz="2200"/>
          </a:p>
        </p:txBody>
      </p:sp>
      <p:sp>
        <p:nvSpPr>
          <p:cNvPr id="6" name="Slide Number Placeholder 5">
            <a:extLst>
              <a:ext uri="{FF2B5EF4-FFF2-40B4-BE49-F238E27FC236}">
                <a16:creationId xmlns:a16="http://schemas.microsoft.com/office/drawing/2014/main" id="{BB474860-AB03-518A-94EA-0E05CE7995B8}"/>
              </a:ext>
            </a:extLst>
          </p:cNvPr>
          <p:cNvSpPr>
            <a:spLocks noGrp="1"/>
          </p:cNvSpPr>
          <p:nvPr>
            <p:ph type="sldNum" sz="quarter" idx="16"/>
          </p:nvPr>
        </p:nvSpPr>
        <p:spPr>
          <a:xfrm>
            <a:off x="1524000" y="1272222"/>
            <a:ext cx="533400" cy="244476"/>
          </a:xfrm>
        </p:spPr>
        <p:txBody>
          <a:bodyPr vert="horz" lIns="91440" tIns="45720" rIns="91440" bIns="45720" rtlCol="0" anchor="ctr" anchorCtr="0">
            <a:normAutofit/>
          </a:bodyPr>
          <a:lstStyle/>
          <a:p>
            <a:pPr>
              <a:lnSpc>
                <a:spcPct val="90000"/>
              </a:lnSpc>
              <a:spcAft>
                <a:spcPts val="600"/>
              </a:spcAft>
            </a:pPr>
            <a:endParaRPr lang="en-US" sz="1100"/>
          </a:p>
        </p:txBody>
      </p:sp>
      <p:sp>
        <p:nvSpPr>
          <p:cNvPr id="7" name="Footer Placeholder 6">
            <a:extLst>
              <a:ext uri="{FF2B5EF4-FFF2-40B4-BE49-F238E27FC236}">
                <a16:creationId xmlns:a16="http://schemas.microsoft.com/office/drawing/2014/main" id="{AB83FE17-A436-321D-4FD4-B7CF0492DC1B}"/>
              </a:ext>
            </a:extLst>
          </p:cNvPr>
          <p:cNvSpPr>
            <a:spLocks noGrp="1"/>
          </p:cNvSpPr>
          <p:nvPr>
            <p:ph type="ftr" sz="quarter" idx="17"/>
          </p:nvPr>
        </p:nvSpPr>
        <p:spPr>
          <a:xfrm>
            <a:off x="2133601" y="6172201"/>
            <a:ext cx="5421083" cy="365125"/>
          </a:xfrm>
        </p:spPr>
        <p:txBody>
          <a:bodyPr vert="horz" lIns="91440" tIns="45720" rIns="91440" bIns="45720" rtlCol="0" anchor="ctr">
            <a:normAutofit/>
          </a:bodyPr>
          <a:lstStyle/>
          <a:p>
            <a:pPr>
              <a:spcAft>
                <a:spcPts val="600"/>
              </a:spcAft>
            </a:pPr>
            <a:r>
              <a:rPr lang="en-US">
                <a:latin typeface="Aptos"/>
              </a:rPr>
              <a:t>Image: Aaron Kittredge</a:t>
            </a:r>
          </a:p>
        </p:txBody>
      </p:sp>
      <p:pic>
        <p:nvPicPr>
          <p:cNvPr id="5" name="Picture 2">
            <a:extLst>
              <a:ext uri="{FF2B5EF4-FFF2-40B4-BE49-F238E27FC236}">
                <a16:creationId xmlns:a16="http://schemas.microsoft.com/office/drawing/2014/main" id="{CE4518FB-B7E4-FA46-3AC7-613AB59CF4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61" y="6079078"/>
            <a:ext cx="1494406" cy="588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416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780C-2898-73AD-6F92-B6ECFE180BCF}"/>
              </a:ext>
            </a:extLst>
          </p:cNvPr>
          <p:cNvSpPr>
            <a:spLocks noGrp="1"/>
          </p:cNvSpPr>
          <p:nvPr>
            <p:ph type="title"/>
          </p:nvPr>
        </p:nvSpPr>
        <p:spPr/>
        <p:txBody>
          <a:bodyPr vert="horz" lIns="91440" tIns="45720" rIns="91440" bIns="45720" anchor="ctr">
            <a:normAutofit/>
          </a:bodyPr>
          <a:lstStyle/>
          <a:p>
            <a:r>
              <a:rPr lang="en-US">
                <a:latin typeface="Aptos"/>
              </a:rPr>
              <a:t>Biden’s Goals for a Second Term</a:t>
            </a:r>
          </a:p>
        </p:txBody>
      </p:sp>
      <p:sp>
        <p:nvSpPr>
          <p:cNvPr id="5" name="Slide Number Placeholder 4">
            <a:extLst>
              <a:ext uri="{FF2B5EF4-FFF2-40B4-BE49-F238E27FC236}">
                <a16:creationId xmlns:a16="http://schemas.microsoft.com/office/drawing/2014/main" id="{830963A9-E985-282C-0581-533455F31B39}"/>
              </a:ext>
            </a:extLst>
          </p:cNvPr>
          <p:cNvSpPr>
            <a:spLocks noGrp="1"/>
          </p:cNvSpPr>
          <p:nvPr>
            <p:ph type="sldNum" sz="quarter" idx="12"/>
          </p:nvPr>
        </p:nvSpPr>
        <p:spPr/>
        <p:txBody>
          <a:bodyPr vert="horz" lIns="91440" tIns="45720" rIns="91440" bIns="45720" anchor="ctr" anchorCtr="0">
            <a:normAutofit fontScale="85000" lnSpcReduction="20000"/>
          </a:bodyPr>
          <a:lstStyle/>
          <a:p>
            <a:endParaRPr lang="en-US"/>
          </a:p>
        </p:txBody>
      </p:sp>
      <p:pic>
        <p:nvPicPr>
          <p:cNvPr id="6" name="Content Placeholder 5" descr="A person working on a machine&#10;&#10;Description automatically generated">
            <a:extLst>
              <a:ext uri="{FF2B5EF4-FFF2-40B4-BE49-F238E27FC236}">
                <a16:creationId xmlns:a16="http://schemas.microsoft.com/office/drawing/2014/main" id="{3FB59005-A8B9-2BDB-23C2-3BAD3D40A962}"/>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218393" y="1600200"/>
            <a:ext cx="7990165" cy="4495800"/>
          </a:xfrm>
        </p:spPr>
      </p:pic>
      <p:sp>
        <p:nvSpPr>
          <p:cNvPr id="7" name="Footer Placeholder 6">
            <a:extLst>
              <a:ext uri="{FF2B5EF4-FFF2-40B4-BE49-F238E27FC236}">
                <a16:creationId xmlns:a16="http://schemas.microsoft.com/office/drawing/2014/main" id="{2B602F78-7B20-EA61-9ED6-CF142AF3AA18}"/>
              </a:ext>
            </a:extLst>
          </p:cNvPr>
          <p:cNvSpPr txBox="1">
            <a:spLocks/>
          </p:cNvSpPr>
          <p:nvPr/>
        </p:nvSpPr>
        <p:spPr>
          <a:xfrm>
            <a:off x="2218393" y="6096001"/>
            <a:ext cx="5421083" cy="365125"/>
          </a:xfrm>
          <a:prstGeom prst="rect">
            <a:avLst/>
          </a:prstGeom>
        </p:spPr>
        <p:txBody>
          <a:bodyPr lIns="91440" tIns="45720" rIns="91440" bIns="4572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400">
                <a:latin typeface="Aptos"/>
              </a:rPr>
              <a:t>Image: Jay </a:t>
            </a:r>
            <a:r>
              <a:rPr lang="en-US" sz="1400" err="1">
                <a:latin typeface="Aptos"/>
              </a:rPr>
              <a:t>Pizzle</a:t>
            </a:r>
            <a:endParaRPr lang="en-US" sz="1400">
              <a:latin typeface="Aptos"/>
            </a:endParaRPr>
          </a:p>
        </p:txBody>
      </p:sp>
      <p:pic>
        <p:nvPicPr>
          <p:cNvPr id="4" name="Picture 2" descr="A blue text on a white background&#10;&#10;Description automatically generated">
            <a:extLst>
              <a:ext uri="{FF2B5EF4-FFF2-40B4-BE49-F238E27FC236}">
                <a16:creationId xmlns:a16="http://schemas.microsoft.com/office/drawing/2014/main" id="{41A3900C-9703-0195-B098-65DFC56592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561" y="6079078"/>
            <a:ext cx="1494406" cy="588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055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21D3835-D054-E05C-3C8E-D4930CA7A4AB}"/>
              </a:ext>
            </a:extLst>
          </p:cNvPr>
          <p:cNvCxnSpPr>
            <a:cxnSpLocks/>
          </p:cNvCxnSpPr>
          <p:nvPr/>
        </p:nvCxnSpPr>
        <p:spPr>
          <a:xfrm>
            <a:off x="1118648" y="1660925"/>
            <a:ext cx="11073352" cy="0"/>
          </a:xfrm>
          <a:prstGeom prst="line">
            <a:avLst/>
          </a:prstGeom>
          <a:ln w="889000">
            <a:solidFill>
              <a:srgbClr val="60AD4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5A8332D-719D-87F7-F153-D31ECEBE8BFD}"/>
              </a:ext>
            </a:extLst>
          </p:cNvPr>
          <p:cNvCxnSpPr>
            <a:cxnSpLocks/>
          </p:cNvCxnSpPr>
          <p:nvPr/>
        </p:nvCxnSpPr>
        <p:spPr>
          <a:xfrm>
            <a:off x="0" y="1660925"/>
            <a:ext cx="1005525" cy="0"/>
          </a:xfrm>
          <a:prstGeom prst="line">
            <a:avLst/>
          </a:prstGeom>
          <a:ln w="889000">
            <a:solidFill>
              <a:srgbClr val="F9A618"/>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ED5559FA-3644-8646-3635-BD45782E2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61" y="6079078"/>
            <a:ext cx="1494406" cy="58842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A4DFB9D0-5376-B6A0-1BF2-41EDD9E06897}"/>
              </a:ext>
            </a:extLst>
          </p:cNvPr>
          <p:cNvSpPr>
            <a:spLocks noGrp="1"/>
          </p:cNvSpPr>
          <p:nvPr>
            <p:ph type="title"/>
          </p:nvPr>
        </p:nvSpPr>
        <p:spPr/>
        <p:txBody>
          <a:bodyPr/>
          <a:lstStyle/>
          <a:p>
            <a:endParaRPr lang="en-US"/>
          </a:p>
        </p:txBody>
      </p:sp>
      <p:sp>
        <p:nvSpPr>
          <p:cNvPr id="10" name="TextBox 9">
            <a:extLst>
              <a:ext uri="{FF2B5EF4-FFF2-40B4-BE49-F238E27FC236}">
                <a16:creationId xmlns:a16="http://schemas.microsoft.com/office/drawing/2014/main" id="{5427E438-3824-4F92-EF03-CB885981D6AF}"/>
              </a:ext>
            </a:extLst>
          </p:cNvPr>
          <p:cNvSpPr txBox="1"/>
          <p:nvPr/>
        </p:nvSpPr>
        <p:spPr>
          <a:xfrm>
            <a:off x="1118648" y="1306982"/>
            <a:ext cx="10769600" cy="707886"/>
          </a:xfrm>
          <a:prstGeom prst="rect">
            <a:avLst/>
          </a:prstGeom>
          <a:noFill/>
        </p:spPr>
        <p:txBody>
          <a:bodyPr wrap="square" rtlCol="0">
            <a:spAutoFit/>
          </a:bodyPr>
          <a:lstStyle/>
          <a:p>
            <a:r>
              <a:rPr lang="en-US" sz="4000">
                <a:solidFill>
                  <a:schemeClr val="bg1"/>
                </a:solidFill>
              </a:rPr>
              <a:t>Former President Trump’s Energy Policy</a:t>
            </a:r>
          </a:p>
        </p:txBody>
      </p:sp>
    </p:spTree>
    <p:extLst>
      <p:ext uri="{BB962C8B-B14F-4D97-AF65-F5344CB8AC3E}">
        <p14:creationId xmlns:p14="http://schemas.microsoft.com/office/powerpoint/2010/main" val="2110263994"/>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Presentation New Logo">
  <a:themeElements>
    <a:clrScheme name="The Co-op Colors">
      <a:dk1>
        <a:srgbClr val="444444"/>
      </a:dk1>
      <a:lt1>
        <a:sysClr val="window" lastClr="FFFFFF"/>
      </a:lt1>
      <a:dk2>
        <a:srgbClr val="444444"/>
      </a:dk2>
      <a:lt2>
        <a:srgbClr val="FEFAC9"/>
      </a:lt2>
      <a:accent1>
        <a:srgbClr val="61AE24"/>
      </a:accent1>
      <a:accent2>
        <a:srgbClr val="FFA500"/>
      </a:accent2>
      <a:accent3>
        <a:srgbClr val="117EB7"/>
      </a:accent3>
      <a:accent4>
        <a:srgbClr val="186E09"/>
      </a:accent4>
      <a:accent5>
        <a:srgbClr val="EF7F00"/>
      </a:accent5>
      <a:accent6>
        <a:srgbClr val="054F8A"/>
      </a:accent6>
      <a:hlink>
        <a:srgbClr val="C93929"/>
      </a:hlink>
      <a:folHlink>
        <a:srgbClr val="7F6F6F"/>
      </a:folHlink>
    </a:clrScheme>
    <a:fontScheme name="External Co-op Font">
      <a:majorFont>
        <a:latin typeface="Verdana"/>
        <a:ea typeface=""/>
        <a:cs typeface=""/>
      </a:majorFont>
      <a:minorFont>
        <a:latin typeface="Verdana"/>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b10936d-ae3d-401c-bb9c-a59345465109">
      <UserInfo>
        <DisplayName>Colin Teague</DisplayName>
        <AccountId>20</AccountId>
        <AccountType/>
      </UserInfo>
      <UserInfo>
        <DisplayName>Lauren Keller</DisplayName>
        <AccountId>27</AccountId>
        <AccountType/>
      </UserInfo>
      <UserInfo>
        <DisplayName>Eric Miller</DisplayName>
        <AccountId>19</AccountId>
        <AccountType/>
      </UserInfo>
    </SharedWithUsers>
    <TaxCatchAll xmlns="2b10936d-ae3d-401c-bb9c-a59345465109" xsi:nil="true"/>
    <lcf76f155ced4ddcb4097134ff3c332f xmlns="2b648ae5-a94f-46df-9072-1e4011baaac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52643E8FFE904DB0B8ADFA5AF77CD3" ma:contentTypeVersion="14" ma:contentTypeDescription="Create a new document." ma:contentTypeScope="" ma:versionID="cb4beac8a31fb5aa0f86b56e07b384f5">
  <xsd:schema xmlns:xsd="http://www.w3.org/2001/XMLSchema" xmlns:xs="http://www.w3.org/2001/XMLSchema" xmlns:p="http://schemas.microsoft.com/office/2006/metadata/properties" xmlns:ns2="2b648ae5-a94f-46df-9072-1e4011baaac8" xmlns:ns3="2b10936d-ae3d-401c-bb9c-a59345465109" targetNamespace="http://schemas.microsoft.com/office/2006/metadata/properties" ma:root="true" ma:fieldsID="b5982a0a8470bc6634bcb71dc7e102c1" ns2:_="" ns3:_="">
    <xsd:import namespace="2b648ae5-a94f-46df-9072-1e4011baaac8"/>
    <xsd:import namespace="2b10936d-ae3d-401c-bb9c-a5934546510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648ae5-a94f-46df-9072-1e4011baaa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bffcc3d-3e83-41b7-b9df-e43b8d21e5e6"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10936d-ae3d-401c-bb9c-a59345465109"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ff4046df-fce5-4a50-9504-40ad982cb038}" ma:internalName="TaxCatchAll" ma:showField="CatchAllData" ma:web="2b10936d-ae3d-401c-bb9c-a5934546510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65BD1F-D9D5-424B-B4A2-65955921FD6C}">
  <ds:schemaRefs>
    <ds:schemaRef ds:uri="2b10936d-ae3d-401c-bb9c-a59345465109"/>
    <ds:schemaRef ds:uri="2b648ae5-a94f-46df-9072-1e4011baaac8"/>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C2A7B7B-6271-4AC7-9004-05773BEDF8ED}">
  <ds:schemaRefs>
    <ds:schemaRef ds:uri="http://schemas.microsoft.com/sharepoint/v3/contenttype/forms"/>
  </ds:schemaRefs>
</ds:datastoreItem>
</file>

<file path=customXml/itemProps3.xml><?xml version="1.0" encoding="utf-8"?>
<ds:datastoreItem xmlns:ds="http://schemas.openxmlformats.org/officeDocument/2006/customXml" ds:itemID="{9430C642-A62C-4845-84DA-9F1E1B272C47}">
  <ds:schemaRefs>
    <ds:schemaRef ds:uri="2b10936d-ae3d-401c-bb9c-a59345465109"/>
    <ds:schemaRef ds:uri="2b648ae5-a94f-46df-9072-1e4011baaac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21</Slides>
  <Notes>20</Notes>
  <HiddenSlides>0</HiddenSlide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Presentation New Logo</vt:lpstr>
      <vt:lpstr>Earth Month 2024 Webinar: Presidential Energy Policy</vt:lpstr>
      <vt:lpstr>Biden’s Energy Policies</vt:lpstr>
      <vt:lpstr>Biden’s Energy Goals</vt:lpstr>
      <vt:lpstr>Inflation Reduction Act</vt:lpstr>
      <vt:lpstr>Progress on Electric Vehicles</vt:lpstr>
      <vt:lpstr>Transitioning to Renewable Electricity</vt:lpstr>
      <vt:lpstr>Biden’s Goals for a Second Term</vt:lpstr>
      <vt:lpstr>Biden’s Goals for a Second Term</vt:lpstr>
      <vt:lpstr>PowerPoint Presentation</vt:lpstr>
      <vt:lpstr>Trump's Energy Strategy</vt:lpstr>
      <vt:lpstr>Rollback of Regulations</vt:lpstr>
      <vt:lpstr>Impact on Renewable Energy</vt:lpstr>
      <vt:lpstr>Trump's 2024 Campaign Energy Proposals</vt:lpstr>
      <vt:lpstr>Trump's 2024 Energy Policies</vt:lpstr>
      <vt:lpstr>PowerPoint Presentation</vt:lpstr>
      <vt:lpstr>Emissions Reduction- Biden</vt:lpstr>
      <vt:lpstr>Emissions Reduction- Trump</vt:lpstr>
      <vt:lpstr>Renewable Energy Action- Biden</vt:lpstr>
      <vt:lpstr>Renewable Energy Action- Trump</vt:lpstr>
      <vt:lpstr>Thank you!</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 Month 2024 Webinar: Presidential Energy Policy</dc:title>
  <dc:creator>Lauren Keller</dc:creator>
  <cp:revision>1</cp:revision>
  <dcterms:created xsi:type="dcterms:W3CDTF">2024-04-03T19:22:39Z</dcterms:created>
  <dcterms:modified xsi:type="dcterms:W3CDTF">2024-04-15T16:35:44Z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0x0101000652643E8FFE904DB0B8ADFA5AF77CD3</vt:lpwstr>
  </property>
  <property fmtid="{D5CDD505-2E9C-101B-9397-08002B2CF9AE}" pid="3" name="MediaServiceImageTags">
    <vt:lpwstr/>
  </property>
</Properties>
</file>